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96" r:id="rId1"/>
    <p:sldMasterId id="2147483701" r:id="rId2"/>
  </p:sldMasterIdLst>
  <p:notesMasterIdLst>
    <p:notesMasterId r:id="rId23"/>
  </p:notesMasterIdLst>
  <p:handoutMasterIdLst>
    <p:handoutMasterId r:id="rId24"/>
  </p:handoutMasterIdLst>
  <p:sldIdLst>
    <p:sldId id="618" r:id="rId3"/>
    <p:sldId id="699" r:id="rId4"/>
    <p:sldId id="734" r:id="rId5"/>
    <p:sldId id="733" r:id="rId6"/>
    <p:sldId id="732" r:id="rId7"/>
    <p:sldId id="706" r:id="rId8"/>
    <p:sldId id="719" r:id="rId9"/>
    <p:sldId id="735" r:id="rId10"/>
    <p:sldId id="737" r:id="rId11"/>
    <p:sldId id="577" r:id="rId12"/>
    <p:sldId id="720" r:id="rId13"/>
    <p:sldId id="729" r:id="rId14"/>
    <p:sldId id="730" r:id="rId15"/>
    <p:sldId id="704" r:id="rId16"/>
    <p:sldId id="721" r:id="rId17"/>
    <p:sldId id="722" r:id="rId18"/>
    <p:sldId id="723" r:id="rId19"/>
    <p:sldId id="724" r:id="rId20"/>
    <p:sldId id="725" r:id="rId21"/>
    <p:sldId id="736" r:id="rId22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urstillfället" id="{E1184FAE-B2BD-4CA1-9B1B-1FB52F083B8F}">
          <p14:sldIdLst>
            <p14:sldId id="618"/>
            <p14:sldId id="699"/>
            <p14:sldId id="734"/>
            <p14:sldId id="733"/>
            <p14:sldId id="732"/>
            <p14:sldId id="706"/>
            <p14:sldId id="719"/>
            <p14:sldId id="735"/>
            <p14:sldId id="737"/>
            <p14:sldId id="577"/>
            <p14:sldId id="720"/>
            <p14:sldId id="729"/>
            <p14:sldId id="730"/>
            <p14:sldId id="704"/>
            <p14:sldId id="721"/>
            <p14:sldId id="722"/>
            <p14:sldId id="723"/>
            <p14:sldId id="724"/>
            <p14:sldId id="725"/>
            <p14:sldId id="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94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71367" autoAdjust="0"/>
  </p:normalViewPr>
  <p:slideViewPr>
    <p:cSldViewPr>
      <p:cViewPr varScale="1">
        <p:scale>
          <a:sx n="52" d="100"/>
          <a:sy n="52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820"/>
    </p:cViewPr>
  </p:sorterViewPr>
  <p:notesViewPr>
    <p:cSldViewPr>
      <p:cViewPr varScale="1">
        <p:scale>
          <a:sx n="114" d="100"/>
          <a:sy n="114" d="100"/>
        </p:scale>
        <p:origin x="5120" y="5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F1C13-1394-4E68-AC86-695D079890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892AD2D-576B-4806-A155-618E7A3C1859}">
      <dgm:prSet custT="1"/>
      <dgm:spPr/>
      <dgm:t>
        <a:bodyPr/>
        <a:lstStyle/>
        <a:p>
          <a:pPr rtl="0"/>
          <a:r>
            <a:rPr lang="sv-SE" sz="2000" baseline="0" dirty="0"/>
            <a:t>Incidentanmälan </a:t>
          </a:r>
          <a:r>
            <a:rPr lang="sv-SE" sz="1800" baseline="0" dirty="0"/>
            <a:t>GDPR -BDL</a:t>
          </a:r>
          <a:endParaRPr lang="sv-SE" sz="1800" dirty="0"/>
        </a:p>
      </dgm:t>
    </dgm:pt>
    <dgm:pt modelId="{C1E2AC1D-0AA8-428F-BAA3-3ED9D5DE3DFB}" type="parTrans" cxnId="{E6FB86EC-D585-4476-BEF3-E2BCCCD88BA7}">
      <dgm:prSet/>
      <dgm:spPr/>
      <dgm:t>
        <a:bodyPr/>
        <a:lstStyle/>
        <a:p>
          <a:endParaRPr lang="sv-SE"/>
        </a:p>
      </dgm:t>
    </dgm:pt>
    <dgm:pt modelId="{F71D4574-6485-4E13-BE1E-B40AA624700C}" type="sibTrans" cxnId="{E6FB86EC-D585-4476-BEF3-E2BCCCD88BA7}">
      <dgm:prSet/>
      <dgm:spPr/>
      <dgm:t>
        <a:bodyPr/>
        <a:lstStyle/>
        <a:p>
          <a:endParaRPr lang="sv-SE"/>
        </a:p>
      </dgm:t>
    </dgm:pt>
    <dgm:pt modelId="{1F4B586D-3678-4D96-A941-47B7AD16150F}">
      <dgm:prSet custT="1"/>
      <dgm:spPr/>
      <dgm:t>
        <a:bodyPr/>
        <a:lstStyle/>
        <a:p>
          <a:pPr rtl="0"/>
          <a:r>
            <a:rPr lang="sv-SE" sz="2000" baseline="0" dirty="0"/>
            <a:t>DSO </a:t>
          </a:r>
          <a:endParaRPr lang="sv-SE" sz="2000" dirty="0"/>
        </a:p>
      </dgm:t>
    </dgm:pt>
    <dgm:pt modelId="{F141E53A-A456-44FD-9213-7D0FD35D8573}" type="parTrans" cxnId="{F7B6784A-52A3-46FE-B192-76069376169F}">
      <dgm:prSet/>
      <dgm:spPr/>
      <dgm:t>
        <a:bodyPr/>
        <a:lstStyle/>
        <a:p>
          <a:endParaRPr lang="sv-SE"/>
        </a:p>
      </dgm:t>
    </dgm:pt>
    <dgm:pt modelId="{C848BE46-0487-41E9-B4C6-6B17BF863A3C}" type="sibTrans" cxnId="{F7B6784A-52A3-46FE-B192-76069376169F}">
      <dgm:prSet/>
      <dgm:spPr/>
      <dgm:t>
        <a:bodyPr/>
        <a:lstStyle/>
        <a:p>
          <a:endParaRPr lang="sv-SE"/>
        </a:p>
      </dgm:t>
    </dgm:pt>
    <dgm:pt modelId="{3F800871-0E1D-4E24-B751-798FBE8261FB}">
      <dgm:prSet custT="1"/>
      <dgm:spPr/>
      <dgm:t>
        <a:bodyPr/>
        <a:lstStyle/>
        <a:p>
          <a:pPr rtl="0"/>
          <a:r>
            <a:rPr lang="sv-SE" sz="2000" baseline="0" dirty="0"/>
            <a:t>Förhands-samråd</a:t>
          </a:r>
          <a:endParaRPr lang="sv-SE" sz="1300" dirty="0"/>
        </a:p>
      </dgm:t>
    </dgm:pt>
    <dgm:pt modelId="{68AB3388-8BEA-448B-81AD-829E6EBB791C}" type="parTrans" cxnId="{F4B6C9C6-4C32-4A23-8439-40FB6D1204B8}">
      <dgm:prSet/>
      <dgm:spPr/>
      <dgm:t>
        <a:bodyPr/>
        <a:lstStyle/>
        <a:p>
          <a:endParaRPr lang="sv-SE"/>
        </a:p>
      </dgm:t>
    </dgm:pt>
    <dgm:pt modelId="{F18356A2-A53F-4527-A157-4ADD48ACAEB2}" type="sibTrans" cxnId="{F4B6C9C6-4C32-4A23-8439-40FB6D1204B8}">
      <dgm:prSet/>
      <dgm:spPr/>
      <dgm:t>
        <a:bodyPr/>
        <a:lstStyle/>
        <a:p>
          <a:endParaRPr lang="sv-SE"/>
        </a:p>
      </dgm:t>
    </dgm:pt>
    <dgm:pt modelId="{5967578A-F961-4CAC-8042-9B93D35EF05F}">
      <dgm:prSet custT="1"/>
      <dgm:spPr/>
      <dgm:t>
        <a:bodyPr/>
        <a:lstStyle/>
        <a:p>
          <a:pPr rtl="0"/>
          <a:r>
            <a:rPr lang="sv-SE" sz="2000" baseline="0" dirty="0" err="1"/>
            <a:t>Laglighets-kontroller</a:t>
          </a:r>
          <a:endParaRPr lang="sv-SE" sz="2000" dirty="0"/>
        </a:p>
      </dgm:t>
    </dgm:pt>
    <dgm:pt modelId="{7BDA4DB7-65A5-42C0-A3FE-9746F1232F61}" type="parTrans" cxnId="{98BA5507-434E-4D31-8377-040C0B480303}">
      <dgm:prSet/>
      <dgm:spPr/>
      <dgm:t>
        <a:bodyPr/>
        <a:lstStyle/>
        <a:p>
          <a:endParaRPr lang="sv-SE"/>
        </a:p>
      </dgm:t>
    </dgm:pt>
    <dgm:pt modelId="{02120933-BE20-4FB5-95D2-02EC8AB7F991}" type="sibTrans" cxnId="{98BA5507-434E-4D31-8377-040C0B480303}">
      <dgm:prSet/>
      <dgm:spPr/>
      <dgm:t>
        <a:bodyPr/>
        <a:lstStyle/>
        <a:p>
          <a:endParaRPr lang="sv-SE"/>
        </a:p>
      </dgm:t>
    </dgm:pt>
    <dgm:pt modelId="{E26729C6-BCA4-450B-823E-C908683194FF}">
      <dgm:prSet custT="1"/>
      <dgm:spPr/>
      <dgm:t>
        <a:bodyPr/>
        <a:lstStyle/>
        <a:p>
          <a:pPr rtl="0"/>
          <a:r>
            <a:rPr lang="sv-SE" sz="2000" baseline="0" dirty="0"/>
            <a:t>Uppförande-koder </a:t>
          </a:r>
          <a:endParaRPr lang="sv-SE" sz="2000" dirty="0"/>
        </a:p>
      </dgm:t>
    </dgm:pt>
    <dgm:pt modelId="{A75E5705-DD76-4546-AC6C-BCE7DDC87390}" type="parTrans" cxnId="{39FA28DF-2FFE-4D69-ABC4-F2BF8B5FAA7E}">
      <dgm:prSet/>
      <dgm:spPr/>
      <dgm:t>
        <a:bodyPr/>
        <a:lstStyle/>
        <a:p>
          <a:endParaRPr lang="sv-SE"/>
        </a:p>
      </dgm:t>
    </dgm:pt>
    <dgm:pt modelId="{7608A4D9-8C8F-4241-B9B5-88D590D04D13}" type="sibTrans" cxnId="{39FA28DF-2FFE-4D69-ABC4-F2BF8B5FAA7E}">
      <dgm:prSet/>
      <dgm:spPr/>
      <dgm:t>
        <a:bodyPr/>
        <a:lstStyle/>
        <a:p>
          <a:endParaRPr lang="sv-SE"/>
        </a:p>
      </dgm:t>
    </dgm:pt>
    <dgm:pt modelId="{11785B09-7CE5-46D7-8621-4D494060553E}">
      <dgm:prSet custT="1"/>
      <dgm:spPr/>
      <dgm:t>
        <a:bodyPr/>
        <a:lstStyle/>
        <a:p>
          <a:pPr rtl="0"/>
          <a:r>
            <a:rPr lang="sv-SE" sz="2000" baseline="0" dirty="0"/>
            <a:t>Dataporta-</a:t>
          </a:r>
          <a:r>
            <a:rPr lang="sv-SE" sz="2000" baseline="0" dirty="0" err="1"/>
            <a:t>bilitet</a:t>
          </a:r>
          <a:endParaRPr lang="sv-SE" sz="2000" dirty="0"/>
        </a:p>
      </dgm:t>
    </dgm:pt>
    <dgm:pt modelId="{1A2C9207-F0A6-444B-89C9-6F16026F7056}" type="parTrans" cxnId="{6ED19D2D-0AB3-424C-B568-79E1B4A21EA1}">
      <dgm:prSet/>
      <dgm:spPr/>
      <dgm:t>
        <a:bodyPr/>
        <a:lstStyle/>
        <a:p>
          <a:endParaRPr lang="sv-SE"/>
        </a:p>
      </dgm:t>
    </dgm:pt>
    <dgm:pt modelId="{CD2F11F3-173E-406E-A275-451F0252A464}" type="sibTrans" cxnId="{6ED19D2D-0AB3-424C-B568-79E1B4A21EA1}">
      <dgm:prSet/>
      <dgm:spPr/>
      <dgm:t>
        <a:bodyPr/>
        <a:lstStyle/>
        <a:p>
          <a:endParaRPr lang="sv-SE"/>
        </a:p>
      </dgm:t>
    </dgm:pt>
    <dgm:pt modelId="{D12B419F-D93E-4C80-93AD-877EBBA2E7F0}">
      <dgm:prSet custT="1"/>
      <dgm:spPr/>
      <dgm:t>
        <a:bodyPr/>
        <a:lstStyle/>
        <a:p>
          <a:pPr rtl="0"/>
          <a:r>
            <a:rPr lang="sv-SE" sz="2000" baseline="0" dirty="0"/>
            <a:t>Certifiering</a:t>
          </a:r>
          <a:endParaRPr lang="sv-SE" sz="2000" dirty="0"/>
        </a:p>
      </dgm:t>
    </dgm:pt>
    <dgm:pt modelId="{10A5E198-462D-4A5E-9249-F2662CAB241B}" type="parTrans" cxnId="{0FA3827B-0B68-4424-97E6-DC2739DE2F7D}">
      <dgm:prSet/>
      <dgm:spPr/>
      <dgm:t>
        <a:bodyPr/>
        <a:lstStyle/>
        <a:p>
          <a:endParaRPr lang="sv-SE"/>
        </a:p>
      </dgm:t>
    </dgm:pt>
    <dgm:pt modelId="{1872E8D4-DABA-47F0-905C-CA49B8C00707}" type="sibTrans" cxnId="{0FA3827B-0B68-4424-97E6-DC2739DE2F7D}">
      <dgm:prSet/>
      <dgm:spPr/>
      <dgm:t>
        <a:bodyPr/>
        <a:lstStyle/>
        <a:p>
          <a:endParaRPr lang="sv-SE"/>
        </a:p>
      </dgm:t>
    </dgm:pt>
    <dgm:pt modelId="{6AF31BD9-E9E4-4B7B-999B-6A97937D7DA7}" type="pres">
      <dgm:prSet presAssocID="{C98F1C13-1394-4E68-AC86-695D079890CC}" presName="compositeShape" presStyleCnt="0">
        <dgm:presLayoutVars>
          <dgm:chMax val="7"/>
          <dgm:dir/>
          <dgm:resizeHandles val="exact"/>
        </dgm:presLayoutVars>
      </dgm:prSet>
      <dgm:spPr/>
    </dgm:pt>
    <dgm:pt modelId="{E489EC54-F606-48E0-B17B-69F9F497F070}" type="pres">
      <dgm:prSet presAssocID="{0892AD2D-576B-4806-A155-618E7A3C1859}" presName="circ1" presStyleLbl="vennNode1" presStyleIdx="0" presStyleCnt="7"/>
      <dgm:spPr/>
    </dgm:pt>
    <dgm:pt modelId="{F569ABF6-129C-4AFB-90AF-C0F2AAF53361}" type="pres">
      <dgm:prSet presAssocID="{0892AD2D-576B-4806-A155-618E7A3C1859}" presName="circ1Tx" presStyleLbl="revTx" presStyleIdx="0" presStyleCnt="0" custScaleX="117915">
        <dgm:presLayoutVars>
          <dgm:chMax val="0"/>
          <dgm:chPref val="0"/>
          <dgm:bulletEnabled val="1"/>
        </dgm:presLayoutVars>
      </dgm:prSet>
      <dgm:spPr/>
    </dgm:pt>
    <dgm:pt modelId="{903C1D70-8EBE-44A4-95C8-5761E87567EB}" type="pres">
      <dgm:prSet presAssocID="{1F4B586D-3678-4D96-A941-47B7AD16150F}" presName="circ2" presStyleLbl="vennNode1" presStyleIdx="1" presStyleCnt="7"/>
      <dgm:spPr/>
    </dgm:pt>
    <dgm:pt modelId="{E15E4AC3-94A9-4A28-8F19-9FF945180193}" type="pres">
      <dgm:prSet presAssocID="{1F4B586D-3678-4D96-A941-47B7AD1615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861205-25A0-469F-B7F3-64B87B0116D8}" type="pres">
      <dgm:prSet presAssocID="{3F800871-0E1D-4E24-B751-798FBE8261FB}" presName="circ3" presStyleLbl="vennNode1" presStyleIdx="2" presStyleCnt="7"/>
      <dgm:spPr/>
    </dgm:pt>
    <dgm:pt modelId="{6682249E-09F9-40C1-8811-3D93AD021E05}" type="pres">
      <dgm:prSet presAssocID="{3F800871-0E1D-4E24-B751-798FBE8261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9C8F59-AB6A-4149-BA97-2FE73E9F2DCE}" type="pres">
      <dgm:prSet presAssocID="{5967578A-F961-4CAC-8042-9B93D35EF05F}" presName="circ4" presStyleLbl="vennNode1" presStyleIdx="3" presStyleCnt="7"/>
      <dgm:spPr/>
    </dgm:pt>
    <dgm:pt modelId="{56B23637-519C-4628-8626-14C4AFE0CF06}" type="pres">
      <dgm:prSet presAssocID="{5967578A-F961-4CAC-8042-9B93D35EF05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8F5B7E-7886-4EC5-8EF2-1131DF881C59}" type="pres">
      <dgm:prSet presAssocID="{E26729C6-BCA4-450B-823E-C908683194FF}" presName="circ5" presStyleLbl="vennNode1" presStyleIdx="4" presStyleCnt="7"/>
      <dgm:spPr/>
    </dgm:pt>
    <dgm:pt modelId="{0FC08D84-F344-4047-9800-43C9AE30FE38}" type="pres">
      <dgm:prSet presAssocID="{E26729C6-BCA4-450B-823E-C908683194F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D93BB5-4F16-4DF8-8D79-1E435F87F43E}" type="pres">
      <dgm:prSet presAssocID="{11785B09-7CE5-46D7-8621-4D494060553E}" presName="circ6" presStyleLbl="vennNode1" presStyleIdx="5" presStyleCnt="7"/>
      <dgm:spPr/>
    </dgm:pt>
    <dgm:pt modelId="{2CEC70DD-02FA-47DF-8E2E-E6FFFF7BCD8A}" type="pres">
      <dgm:prSet presAssocID="{11785B09-7CE5-46D7-8621-4D494060553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DEBBA3-1526-4044-8855-92812F53EE52}" type="pres">
      <dgm:prSet presAssocID="{D12B419F-D93E-4C80-93AD-877EBBA2E7F0}" presName="circ7" presStyleLbl="vennNode1" presStyleIdx="6" presStyleCnt="7"/>
      <dgm:spPr/>
    </dgm:pt>
    <dgm:pt modelId="{CB28C8E2-556C-4618-9CA7-8032220085BE}" type="pres">
      <dgm:prSet presAssocID="{D12B419F-D93E-4C80-93AD-877EBBA2E7F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BA5507-434E-4D31-8377-040C0B480303}" srcId="{C98F1C13-1394-4E68-AC86-695D079890CC}" destId="{5967578A-F961-4CAC-8042-9B93D35EF05F}" srcOrd="3" destOrd="0" parTransId="{7BDA4DB7-65A5-42C0-A3FE-9746F1232F61}" sibTransId="{02120933-BE20-4FB5-95D2-02EC8AB7F991}"/>
    <dgm:cxn modelId="{6ED19D2D-0AB3-424C-B568-79E1B4A21EA1}" srcId="{C98F1C13-1394-4E68-AC86-695D079890CC}" destId="{11785B09-7CE5-46D7-8621-4D494060553E}" srcOrd="5" destOrd="0" parTransId="{1A2C9207-F0A6-444B-89C9-6F16026F7056}" sibTransId="{CD2F11F3-173E-406E-A275-451F0252A464}"/>
    <dgm:cxn modelId="{A9CDBC37-12D4-4D45-A3D5-2B2388245C33}" type="presOf" srcId="{11785B09-7CE5-46D7-8621-4D494060553E}" destId="{2CEC70DD-02FA-47DF-8E2E-E6FFFF7BCD8A}" srcOrd="0" destOrd="0" presId="urn:microsoft.com/office/officeart/2005/8/layout/venn1"/>
    <dgm:cxn modelId="{F5004F3F-70CB-44EF-90A0-B553EEBD4196}" type="presOf" srcId="{3F800871-0E1D-4E24-B751-798FBE8261FB}" destId="{6682249E-09F9-40C1-8811-3D93AD021E05}" srcOrd="0" destOrd="0" presId="urn:microsoft.com/office/officeart/2005/8/layout/venn1"/>
    <dgm:cxn modelId="{5FE3B25B-0A25-4524-A403-1B6D993C207E}" type="presOf" srcId="{0892AD2D-576B-4806-A155-618E7A3C1859}" destId="{F569ABF6-129C-4AFB-90AF-C0F2AAF53361}" srcOrd="0" destOrd="0" presId="urn:microsoft.com/office/officeart/2005/8/layout/venn1"/>
    <dgm:cxn modelId="{936DAC5F-1720-4544-B711-5B51C8973869}" type="presOf" srcId="{D12B419F-D93E-4C80-93AD-877EBBA2E7F0}" destId="{CB28C8E2-556C-4618-9CA7-8032220085BE}" srcOrd="0" destOrd="0" presId="urn:microsoft.com/office/officeart/2005/8/layout/venn1"/>
    <dgm:cxn modelId="{CA1A5E49-EAB1-4D68-9D7A-44831D495615}" type="presOf" srcId="{E26729C6-BCA4-450B-823E-C908683194FF}" destId="{0FC08D84-F344-4047-9800-43C9AE30FE38}" srcOrd="0" destOrd="0" presId="urn:microsoft.com/office/officeart/2005/8/layout/venn1"/>
    <dgm:cxn modelId="{F7B6784A-52A3-46FE-B192-76069376169F}" srcId="{C98F1C13-1394-4E68-AC86-695D079890CC}" destId="{1F4B586D-3678-4D96-A941-47B7AD16150F}" srcOrd="1" destOrd="0" parTransId="{F141E53A-A456-44FD-9213-7D0FD35D8573}" sibTransId="{C848BE46-0487-41E9-B4C6-6B17BF863A3C}"/>
    <dgm:cxn modelId="{03D3B16E-FB77-4A6D-86B7-EAFC222B29E0}" type="presOf" srcId="{C98F1C13-1394-4E68-AC86-695D079890CC}" destId="{6AF31BD9-E9E4-4B7B-999B-6A97937D7DA7}" srcOrd="0" destOrd="0" presId="urn:microsoft.com/office/officeart/2005/8/layout/venn1"/>
    <dgm:cxn modelId="{0D8F9C53-7628-4963-8C23-5711067808D7}" type="presOf" srcId="{1F4B586D-3678-4D96-A941-47B7AD16150F}" destId="{E15E4AC3-94A9-4A28-8F19-9FF945180193}" srcOrd="0" destOrd="0" presId="urn:microsoft.com/office/officeart/2005/8/layout/venn1"/>
    <dgm:cxn modelId="{FA27DB53-AEEF-437D-9D39-C787317C33C0}" type="presOf" srcId="{5967578A-F961-4CAC-8042-9B93D35EF05F}" destId="{56B23637-519C-4628-8626-14C4AFE0CF06}" srcOrd="0" destOrd="0" presId="urn:microsoft.com/office/officeart/2005/8/layout/venn1"/>
    <dgm:cxn modelId="{0FA3827B-0B68-4424-97E6-DC2739DE2F7D}" srcId="{C98F1C13-1394-4E68-AC86-695D079890CC}" destId="{D12B419F-D93E-4C80-93AD-877EBBA2E7F0}" srcOrd="6" destOrd="0" parTransId="{10A5E198-462D-4A5E-9249-F2662CAB241B}" sibTransId="{1872E8D4-DABA-47F0-905C-CA49B8C00707}"/>
    <dgm:cxn modelId="{F4B6C9C6-4C32-4A23-8439-40FB6D1204B8}" srcId="{C98F1C13-1394-4E68-AC86-695D079890CC}" destId="{3F800871-0E1D-4E24-B751-798FBE8261FB}" srcOrd="2" destOrd="0" parTransId="{68AB3388-8BEA-448B-81AD-829E6EBB791C}" sibTransId="{F18356A2-A53F-4527-A157-4ADD48ACAEB2}"/>
    <dgm:cxn modelId="{39FA28DF-2FFE-4D69-ABC4-F2BF8B5FAA7E}" srcId="{C98F1C13-1394-4E68-AC86-695D079890CC}" destId="{E26729C6-BCA4-450B-823E-C908683194FF}" srcOrd="4" destOrd="0" parTransId="{A75E5705-DD76-4546-AC6C-BCE7DDC87390}" sibTransId="{7608A4D9-8C8F-4241-B9B5-88D590D04D13}"/>
    <dgm:cxn modelId="{E6FB86EC-D585-4476-BEF3-E2BCCCD88BA7}" srcId="{C98F1C13-1394-4E68-AC86-695D079890CC}" destId="{0892AD2D-576B-4806-A155-618E7A3C1859}" srcOrd="0" destOrd="0" parTransId="{C1E2AC1D-0AA8-428F-BAA3-3ED9D5DE3DFB}" sibTransId="{F71D4574-6485-4E13-BE1E-B40AA624700C}"/>
    <dgm:cxn modelId="{1B1BFE1D-2168-44BB-BCD4-4470C0990125}" type="presParOf" srcId="{6AF31BD9-E9E4-4B7B-999B-6A97937D7DA7}" destId="{E489EC54-F606-48E0-B17B-69F9F497F070}" srcOrd="0" destOrd="0" presId="urn:microsoft.com/office/officeart/2005/8/layout/venn1"/>
    <dgm:cxn modelId="{D6B33137-89E2-4863-91D6-A8DB9CD85FB2}" type="presParOf" srcId="{6AF31BD9-E9E4-4B7B-999B-6A97937D7DA7}" destId="{F569ABF6-129C-4AFB-90AF-C0F2AAF53361}" srcOrd="1" destOrd="0" presId="urn:microsoft.com/office/officeart/2005/8/layout/venn1"/>
    <dgm:cxn modelId="{BBB97798-1DBC-4737-963F-5256C8A5F6E9}" type="presParOf" srcId="{6AF31BD9-E9E4-4B7B-999B-6A97937D7DA7}" destId="{903C1D70-8EBE-44A4-95C8-5761E87567EB}" srcOrd="2" destOrd="0" presId="urn:microsoft.com/office/officeart/2005/8/layout/venn1"/>
    <dgm:cxn modelId="{0D2BF486-5AFF-4C6E-AE77-099E66141177}" type="presParOf" srcId="{6AF31BD9-E9E4-4B7B-999B-6A97937D7DA7}" destId="{E15E4AC3-94A9-4A28-8F19-9FF945180193}" srcOrd="3" destOrd="0" presId="urn:microsoft.com/office/officeart/2005/8/layout/venn1"/>
    <dgm:cxn modelId="{757797E0-B4D7-4D87-BCC2-739DB5C0688C}" type="presParOf" srcId="{6AF31BD9-E9E4-4B7B-999B-6A97937D7DA7}" destId="{FB861205-25A0-469F-B7F3-64B87B0116D8}" srcOrd="4" destOrd="0" presId="urn:microsoft.com/office/officeart/2005/8/layout/venn1"/>
    <dgm:cxn modelId="{048323CF-7D65-400B-A40C-0740F037EF53}" type="presParOf" srcId="{6AF31BD9-E9E4-4B7B-999B-6A97937D7DA7}" destId="{6682249E-09F9-40C1-8811-3D93AD021E05}" srcOrd="5" destOrd="0" presId="urn:microsoft.com/office/officeart/2005/8/layout/venn1"/>
    <dgm:cxn modelId="{392A2240-388E-477F-A1D2-E52B82C4D798}" type="presParOf" srcId="{6AF31BD9-E9E4-4B7B-999B-6A97937D7DA7}" destId="{F79C8F59-AB6A-4149-BA97-2FE73E9F2DCE}" srcOrd="6" destOrd="0" presId="urn:microsoft.com/office/officeart/2005/8/layout/venn1"/>
    <dgm:cxn modelId="{A1EACA2C-A2C6-4F7C-96BC-63DD6989AAF2}" type="presParOf" srcId="{6AF31BD9-E9E4-4B7B-999B-6A97937D7DA7}" destId="{56B23637-519C-4628-8626-14C4AFE0CF06}" srcOrd="7" destOrd="0" presId="urn:microsoft.com/office/officeart/2005/8/layout/venn1"/>
    <dgm:cxn modelId="{183265AB-58BE-43C8-8773-014ED1E8BEA8}" type="presParOf" srcId="{6AF31BD9-E9E4-4B7B-999B-6A97937D7DA7}" destId="{148F5B7E-7886-4EC5-8EF2-1131DF881C59}" srcOrd="8" destOrd="0" presId="urn:microsoft.com/office/officeart/2005/8/layout/venn1"/>
    <dgm:cxn modelId="{9EB5369B-EF76-4F69-B9CE-EE23D2B15B68}" type="presParOf" srcId="{6AF31BD9-E9E4-4B7B-999B-6A97937D7DA7}" destId="{0FC08D84-F344-4047-9800-43C9AE30FE38}" srcOrd="9" destOrd="0" presId="urn:microsoft.com/office/officeart/2005/8/layout/venn1"/>
    <dgm:cxn modelId="{D66EC041-F66A-49DE-B749-9338CEB9C278}" type="presParOf" srcId="{6AF31BD9-E9E4-4B7B-999B-6A97937D7DA7}" destId="{CDD93BB5-4F16-4DF8-8D79-1E435F87F43E}" srcOrd="10" destOrd="0" presId="urn:microsoft.com/office/officeart/2005/8/layout/venn1"/>
    <dgm:cxn modelId="{ED7808F9-3204-4F55-BDEC-92766EBDD996}" type="presParOf" srcId="{6AF31BD9-E9E4-4B7B-999B-6A97937D7DA7}" destId="{2CEC70DD-02FA-47DF-8E2E-E6FFFF7BCD8A}" srcOrd="11" destOrd="0" presId="urn:microsoft.com/office/officeart/2005/8/layout/venn1"/>
    <dgm:cxn modelId="{EDDD4A42-1BFA-486C-92EE-FDE779FC2B35}" type="presParOf" srcId="{6AF31BD9-E9E4-4B7B-999B-6A97937D7DA7}" destId="{9ADEBBA3-1526-4044-8855-92812F53EE52}" srcOrd="12" destOrd="0" presId="urn:microsoft.com/office/officeart/2005/8/layout/venn1"/>
    <dgm:cxn modelId="{F9006265-ADB4-4F5A-B84F-6AD01E40FD18}" type="presParOf" srcId="{6AF31BD9-E9E4-4B7B-999B-6A97937D7DA7}" destId="{CB28C8E2-556C-4618-9CA7-8032220085B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9EC54-F606-48E0-B17B-69F9F497F070}">
      <dsp:nvSpPr>
        <dsp:cNvPr id="0" name=""/>
        <dsp:cNvSpPr/>
      </dsp:nvSpPr>
      <dsp:spPr>
        <a:xfrm>
          <a:off x="2907159" y="1081660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69ABF6-129C-4AFB-90AF-C0F2AAF53361}">
      <dsp:nvSpPr>
        <dsp:cNvPr id="0" name=""/>
        <dsp:cNvSpPr/>
      </dsp:nvSpPr>
      <dsp:spPr>
        <a:xfrm>
          <a:off x="2663896" y="0"/>
          <a:ext cx="1872207" cy="8496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Incidentanmälan </a:t>
          </a:r>
          <a:r>
            <a:rPr lang="sv-SE" sz="1800" kern="1200" baseline="0" dirty="0"/>
            <a:t>GDPR -BDL</a:t>
          </a:r>
          <a:endParaRPr lang="sv-SE" sz="1800" kern="1200" dirty="0"/>
        </a:p>
      </dsp:txBody>
      <dsp:txXfrm>
        <a:off x="2663896" y="0"/>
        <a:ext cx="1872207" cy="849694"/>
      </dsp:txXfrm>
    </dsp:sp>
    <dsp:sp modelId="{903C1D70-8EBE-44A4-95C8-5761E87567EB}">
      <dsp:nvSpPr>
        <dsp:cNvPr id="0" name=""/>
        <dsp:cNvSpPr/>
      </dsp:nvSpPr>
      <dsp:spPr>
        <a:xfrm>
          <a:off x="3313625" y="1277090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5E4AC3-94A9-4A28-8F19-9FF945180193}">
      <dsp:nvSpPr>
        <dsp:cNvPr id="0" name=""/>
        <dsp:cNvSpPr/>
      </dsp:nvSpPr>
      <dsp:spPr>
        <a:xfrm>
          <a:off x="4870208" y="807209"/>
          <a:ext cx="1501155" cy="9346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DSO </a:t>
          </a:r>
          <a:endParaRPr lang="sv-SE" sz="2000" kern="1200" dirty="0"/>
        </a:p>
      </dsp:txBody>
      <dsp:txXfrm>
        <a:off x="4870208" y="807209"/>
        <a:ext cx="1501155" cy="934663"/>
      </dsp:txXfrm>
    </dsp:sp>
    <dsp:sp modelId="{FB861205-25A0-469F-B7F3-64B87B0116D8}">
      <dsp:nvSpPr>
        <dsp:cNvPr id="0" name=""/>
        <dsp:cNvSpPr/>
      </dsp:nvSpPr>
      <dsp:spPr>
        <a:xfrm>
          <a:off x="3413510" y="1716807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82249E-09F9-40C1-8811-3D93AD021E05}">
      <dsp:nvSpPr>
        <dsp:cNvPr id="0" name=""/>
        <dsp:cNvSpPr/>
      </dsp:nvSpPr>
      <dsp:spPr>
        <a:xfrm>
          <a:off x="5014549" y="1996781"/>
          <a:ext cx="1472286" cy="9983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Förhands-samråd</a:t>
          </a:r>
          <a:endParaRPr lang="sv-SE" sz="1300" kern="1200" dirty="0"/>
        </a:p>
      </dsp:txBody>
      <dsp:txXfrm>
        <a:off x="5014549" y="1996781"/>
        <a:ext cx="1472286" cy="998390"/>
      </dsp:txXfrm>
    </dsp:sp>
    <dsp:sp modelId="{F79C8F59-AB6A-4149-BA97-2FE73E9F2DCE}">
      <dsp:nvSpPr>
        <dsp:cNvPr id="0" name=""/>
        <dsp:cNvSpPr/>
      </dsp:nvSpPr>
      <dsp:spPr>
        <a:xfrm>
          <a:off x="3132332" y="2069430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B23637-519C-4628-8626-14C4AFE0CF06}">
      <dsp:nvSpPr>
        <dsp:cNvPr id="0" name=""/>
        <dsp:cNvSpPr/>
      </dsp:nvSpPr>
      <dsp:spPr>
        <a:xfrm>
          <a:off x="4379445" y="3335050"/>
          <a:ext cx="1587760" cy="9134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 err="1"/>
            <a:t>Laglighets-kontroller</a:t>
          </a:r>
          <a:endParaRPr lang="sv-SE" sz="2000" kern="1200" dirty="0"/>
        </a:p>
      </dsp:txBody>
      <dsp:txXfrm>
        <a:off x="4379445" y="3335050"/>
        <a:ext cx="1587760" cy="913421"/>
      </dsp:txXfrm>
    </dsp:sp>
    <dsp:sp modelId="{148F5B7E-7886-4EC5-8EF2-1131DF881C59}">
      <dsp:nvSpPr>
        <dsp:cNvPr id="0" name=""/>
        <dsp:cNvSpPr/>
      </dsp:nvSpPr>
      <dsp:spPr>
        <a:xfrm>
          <a:off x="2681985" y="2069430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C08D84-F344-4047-9800-43C9AE30FE38}">
      <dsp:nvSpPr>
        <dsp:cNvPr id="0" name=""/>
        <dsp:cNvSpPr/>
      </dsp:nvSpPr>
      <dsp:spPr>
        <a:xfrm>
          <a:off x="1232793" y="3335050"/>
          <a:ext cx="1587760" cy="9134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Uppförande-koder </a:t>
          </a:r>
          <a:endParaRPr lang="sv-SE" sz="2000" kern="1200" dirty="0"/>
        </a:p>
      </dsp:txBody>
      <dsp:txXfrm>
        <a:off x="1232793" y="3335050"/>
        <a:ext cx="1587760" cy="913421"/>
      </dsp:txXfrm>
    </dsp:sp>
    <dsp:sp modelId="{CDD93BB5-4F16-4DF8-8D79-1E435F87F43E}">
      <dsp:nvSpPr>
        <dsp:cNvPr id="0" name=""/>
        <dsp:cNvSpPr/>
      </dsp:nvSpPr>
      <dsp:spPr>
        <a:xfrm>
          <a:off x="2400808" y="1716807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EC70DD-02FA-47DF-8E2E-E6FFFF7BCD8A}">
      <dsp:nvSpPr>
        <dsp:cNvPr id="0" name=""/>
        <dsp:cNvSpPr/>
      </dsp:nvSpPr>
      <dsp:spPr>
        <a:xfrm>
          <a:off x="713163" y="1996781"/>
          <a:ext cx="1472286" cy="9983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Dataporta-</a:t>
          </a:r>
          <a:r>
            <a:rPr lang="sv-SE" sz="2000" kern="1200" baseline="0" dirty="0" err="1"/>
            <a:t>bilitet</a:t>
          </a:r>
          <a:endParaRPr lang="sv-SE" sz="2000" kern="1200" dirty="0"/>
        </a:p>
      </dsp:txBody>
      <dsp:txXfrm>
        <a:off x="713163" y="1996781"/>
        <a:ext cx="1472286" cy="998390"/>
      </dsp:txXfrm>
    </dsp:sp>
    <dsp:sp modelId="{9ADEBBA3-1526-4044-8855-92812F53EE52}">
      <dsp:nvSpPr>
        <dsp:cNvPr id="0" name=""/>
        <dsp:cNvSpPr/>
      </dsp:nvSpPr>
      <dsp:spPr>
        <a:xfrm>
          <a:off x="2500692" y="1277090"/>
          <a:ext cx="1385681" cy="1385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28C8E2-556C-4618-9CA7-8032220085BE}">
      <dsp:nvSpPr>
        <dsp:cNvPr id="0" name=""/>
        <dsp:cNvSpPr/>
      </dsp:nvSpPr>
      <dsp:spPr>
        <a:xfrm>
          <a:off x="828636" y="807209"/>
          <a:ext cx="1501155" cy="9346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baseline="0" dirty="0"/>
            <a:t>Certifiering</a:t>
          </a:r>
          <a:endParaRPr lang="sv-SE" sz="2000" kern="1200" dirty="0"/>
        </a:p>
      </dsp:txBody>
      <dsp:txXfrm>
        <a:off x="828636" y="807209"/>
        <a:ext cx="1501155" cy="93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 dirty="0"/>
              <a:t>Datainspektionen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40A84F-178C-4436-A5DA-B28FA05D30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65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42950"/>
            <a:ext cx="2733675" cy="205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3010002"/>
            <a:ext cx="4986126" cy="61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FB413E-DB09-471F-B328-549E54478E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542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ts val="1600"/>
      </a:lnSpc>
      <a:spcBef>
        <a:spcPts val="0"/>
      </a:spcBef>
      <a:spcAft>
        <a:spcPts val="0"/>
      </a:spcAft>
      <a:defRPr kumimoji="1" sz="11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lnSpc>
        <a:spcPts val="1600"/>
      </a:lnSpc>
      <a:spcBef>
        <a:spcPts val="0"/>
      </a:spcBef>
      <a:spcAft>
        <a:spcPts val="0"/>
      </a:spcAft>
      <a:defRPr kumimoji="1" sz="11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lnSpc>
        <a:spcPts val="1600"/>
      </a:lnSpc>
      <a:spcBef>
        <a:spcPts val="0"/>
      </a:spcBef>
      <a:spcAft>
        <a:spcPts val="0"/>
      </a:spcAft>
      <a:defRPr kumimoji="1" sz="11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lnSpc>
        <a:spcPts val="1600"/>
      </a:lnSpc>
      <a:spcBef>
        <a:spcPts val="0"/>
      </a:spcBef>
      <a:spcAft>
        <a:spcPts val="0"/>
      </a:spcAft>
      <a:defRPr kumimoji="1" sz="11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lnSpc>
        <a:spcPts val="1600"/>
      </a:lnSpc>
      <a:spcBef>
        <a:spcPts val="0"/>
      </a:spcBef>
      <a:spcAft>
        <a:spcPts val="0"/>
      </a:spcAft>
      <a:defRPr kumimoji="1" sz="11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2873375" cy="21558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100" dirty="0">
              <a:latin typeface="Constantia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04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51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9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1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50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väljas</a:t>
            </a:r>
            <a:r>
              <a:rPr lang="sv-SE" baseline="0" dirty="0"/>
              <a:t> bort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4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84225" y="742950"/>
            <a:ext cx="2732088" cy="20510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47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413E-DB09-471F-B328-549E54478EE4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26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pic>
        <p:nvPicPr>
          <p:cNvPr id="5" name="Bildobjekt 9" descr="logo-utskrift-rgb-22m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2" y="5929313"/>
            <a:ext cx="790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60" y="1000108"/>
            <a:ext cx="7177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1" y="1980000"/>
            <a:ext cx="7200000" cy="39600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 spc="23" baseline="0"/>
            </a:lvl1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sv-SE" dirty="0"/>
              <a:t>Skriv text här</a:t>
            </a:r>
          </a:p>
          <a:p>
            <a:pPr lvl="0"/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8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30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10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9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67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4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dig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pic>
        <p:nvPicPr>
          <p:cNvPr id="5" name="Bildobjekt 9" descr="logo-utskrift-rgb-22m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2" y="5929313"/>
            <a:ext cx="790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60" y="1000108"/>
            <a:ext cx="7177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1" y="1980000"/>
            <a:ext cx="7200000" cy="3960000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tabLst/>
              <a:defRPr spc="23" baseline="0"/>
            </a:lvl1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sv-SE" dirty="0"/>
              <a:t>Skriv text här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pic>
        <p:nvPicPr>
          <p:cNvPr id="5" name="Bildobjekt 9" descr="logo-utskrift-rgb-22m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2" y="5929313"/>
            <a:ext cx="790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60" y="1000108"/>
            <a:ext cx="7177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1" y="1980000"/>
            <a:ext cx="3240000" cy="39600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 spc="23" baseline="0"/>
            </a:lvl1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sv-SE" dirty="0"/>
              <a:t>Skriv text här</a:t>
            </a:r>
          </a:p>
          <a:p>
            <a:pPr lvl="0"/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980000"/>
            <a:ext cx="3240000" cy="3960000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 spc="23" baseline="0"/>
            </a:lvl1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sv-SE" dirty="0"/>
              <a:t>Skriv text här</a:t>
            </a:r>
          </a:p>
          <a:p>
            <a:pPr lvl="0"/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DD6B-2822-4574-A5E0-5C50BC9C5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1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6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8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37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6160" y="1000108"/>
            <a:ext cx="7177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sv-SE" dirty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2001" y="1980000"/>
            <a:ext cx="720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pic>
        <p:nvPicPr>
          <p:cNvPr id="10" name="Bildobjekt 9" descr="logo-utskrift-rgb-22m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2" y="5929313"/>
            <a:ext cx="790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1" y="0"/>
            <a:ext cx="9144000" cy="431800"/>
          </a:xfrm>
          <a:prstGeom prst="rect">
            <a:avLst/>
          </a:prstGeom>
          <a:solidFill>
            <a:srgbClr val="BA394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3000"/>
          </a:p>
        </p:txBody>
      </p:sp>
      <p:pic>
        <p:nvPicPr>
          <p:cNvPr id="11" name="Bildobjekt 10" descr="logo-utskrift-rgb-22m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2" y="5929313"/>
            <a:ext cx="7905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  <p:sldLayoutId id="2147483737" r:id="rId4"/>
  </p:sldLayoutIdLst>
  <p:hf sldNum="0" hdr="0" ftr="0" dt="0"/>
  <p:txStyles>
    <p:titleStyle>
      <a:lvl1pPr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defRPr sz="2400" kern="1200" baseline="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1"/>
        </a:buClr>
        <a:buSzPct val="65000"/>
        <a:buFont typeface="Wingdings" pitchFamily="2" charset="2"/>
        <a:buNone/>
        <a:defRPr sz="1650" kern="1200" spc="23" baseline="0">
          <a:solidFill>
            <a:schemeClr val="accent6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"/>
        <a:defRPr sz="1650" baseline="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"/>
        <a:defRPr sz="1650" baseline="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0" baseline="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50" baseline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2BFE-0751-42B6-8F16-5AD1761F7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1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0928" y="1340768"/>
            <a:ext cx="5400000" cy="169873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sv-SE" sz="4000" dirty="0"/>
              <a:t>GDPR - Tillsyn och efterlevnad</a:t>
            </a:r>
            <a:br>
              <a:rPr lang="sv-SE" sz="3200" dirty="0"/>
            </a:br>
            <a:br>
              <a:rPr lang="sv-SE" sz="3200" dirty="0"/>
            </a:br>
            <a:r>
              <a:rPr lang="sv-SE" sz="2000" dirty="0"/>
              <a:t>Elisabeth Jilderyd, Datainspektionen</a:t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1850928" y="3039502"/>
            <a:ext cx="5385647" cy="291238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81" indent="-2381"/>
            <a:endParaRPr lang="sv-SE" dirty="0"/>
          </a:p>
          <a:p>
            <a:pPr marL="2381" indent="-2381"/>
            <a:endParaRPr lang="sv-SE" dirty="0"/>
          </a:p>
          <a:p>
            <a:pPr marL="2381" indent="-2381" algn="ctr"/>
            <a:endParaRPr lang="sv-SE" i="1" dirty="0"/>
          </a:p>
          <a:p>
            <a:pPr marL="2381" indent="-2381" algn="ctr"/>
            <a:r>
              <a:rPr lang="sv-SE" i="1" dirty="0"/>
              <a:t>GDPR-dagen</a:t>
            </a:r>
          </a:p>
          <a:p>
            <a:pPr marL="2381" indent="-2381" algn="ctr"/>
            <a:r>
              <a:rPr lang="sv-SE" i="1" dirty="0"/>
              <a:t>Advokatfirman Delphi</a:t>
            </a:r>
          </a:p>
          <a:p>
            <a:pPr marL="2381" indent="-2381" algn="ctr"/>
            <a:r>
              <a:rPr lang="sv-SE" i="1" dirty="0"/>
              <a:t>Göteborg, 6 februari 2019</a:t>
            </a:r>
          </a:p>
          <a:p>
            <a:pPr marL="2381" indent="-2381"/>
            <a:endParaRPr lang="sv-SE" dirty="0"/>
          </a:p>
          <a:p>
            <a:pPr marL="2381" indent="-2381" algn="ctr"/>
            <a:r>
              <a:rPr lang="sv-SE" dirty="0"/>
              <a:t>	</a:t>
            </a:r>
          </a:p>
          <a:p>
            <a:pPr marL="2381" indent="-2381"/>
            <a:endParaRPr lang="sv-SE" dirty="0"/>
          </a:p>
          <a:p>
            <a:pPr marL="2381" indent="-238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45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80" r="863" b="1117"/>
          <a:stretch/>
        </p:blipFill>
        <p:spPr>
          <a:xfrm>
            <a:off x="1383570" y="764704"/>
            <a:ext cx="5853049" cy="5040560"/>
          </a:xfrm>
        </p:spPr>
      </p:pic>
    </p:spTree>
    <p:extLst>
      <p:ext uri="{BB962C8B-B14F-4D97-AF65-F5344CB8AC3E}">
        <p14:creationId xmlns:p14="http://schemas.microsoft.com/office/powerpoint/2010/main" val="378804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177742" cy="642942"/>
          </a:xfrm>
        </p:spPr>
        <p:txBody>
          <a:bodyPr/>
          <a:lstStyle/>
          <a:p>
            <a:r>
              <a:rPr lang="sv-SE" sz="3200" dirty="0"/>
              <a:t>Hur gör jag för att följa GDPR?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23892" y="1772816"/>
            <a:ext cx="7200000" cy="3024336"/>
          </a:xfrm>
        </p:spPr>
        <p:txBody>
          <a:bodyPr/>
          <a:lstStyle/>
          <a:p>
            <a:r>
              <a:rPr lang="sv-SE" sz="2400" dirty="0"/>
              <a:t>Ansvarsprincipen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Utse ett DSO – om det krävs eller om det bedöms lämpligt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Inventera och dokumentera vilka behandlingar som ska ske</a:t>
            </a:r>
          </a:p>
          <a:p>
            <a:endParaRPr lang="sv-SE" sz="2400" dirty="0"/>
          </a:p>
          <a:p>
            <a:r>
              <a:rPr lang="sv-SE" sz="2400" dirty="0"/>
              <a:t>Behövs en konsekvensbedömning?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Identifiera nödvändiga säkerhetsåtgärder</a:t>
            </a:r>
          </a:p>
        </p:txBody>
      </p:sp>
    </p:spTree>
    <p:extLst>
      <p:ext uri="{BB962C8B-B14F-4D97-AF65-F5344CB8AC3E}">
        <p14:creationId xmlns:p14="http://schemas.microsoft.com/office/powerpoint/2010/main" val="6517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6159" y="836712"/>
            <a:ext cx="7177742" cy="642942"/>
          </a:xfrm>
        </p:spPr>
        <p:txBody>
          <a:bodyPr/>
          <a:lstStyle/>
          <a:p>
            <a:r>
              <a:rPr lang="sv-SE" sz="3200" dirty="0"/>
              <a:t>Hur gör jag för att följa GDPR?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805832" y="1844824"/>
            <a:ext cx="7498397" cy="4176024"/>
          </a:xfrm>
        </p:spPr>
        <p:txBody>
          <a:bodyPr/>
          <a:lstStyle/>
          <a:p>
            <a:r>
              <a:rPr lang="sv-SE" sz="2400" dirty="0"/>
              <a:t>Identifiera andra nödvändiga åtgärder för att uppfylla GDPR och för att minska dataskydds- och integritetsrisker</a:t>
            </a:r>
          </a:p>
          <a:p>
            <a:endParaRPr lang="sv-SE" sz="2400" dirty="0"/>
          </a:p>
          <a:p>
            <a:r>
              <a:rPr lang="sv-SE" sz="2400" dirty="0"/>
              <a:t>Information till registrerade</a:t>
            </a:r>
          </a:p>
          <a:p>
            <a:endParaRPr lang="sv-SE" sz="2400" dirty="0"/>
          </a:p>
          <a:p>
            <a:r>
              <a:rPr lang="sv-SE" sz="2400" dirty="0"/>
              <a:t>Behandlas känsliga uppgifter?</a:t>
            </a:r>
          </a:p>
          <a:p>
            <a:endParaRPr lang="sv-SE" sz="2400" dirty="0"/>
          </a:p>
          <a:p>
            <a:r>
              <a:rPr lang="sv-SE" sz="2400" dirty="0"/>
              <a:t>Förs uppgifter över till tredje land?</a:t>
            </a:r>
          </a:p>
          <a:p>
            <a:endParaRPr lang="sv-SE" sz="2400" dirty="0"/>
          </a:p>
          <a:p>
            <a:r>
              <a:rPr lang="sv-SE" sz="2400" dirty="0"/>
              <a:t>Biträdesavtal?</a:t>
            </a:r>
          </a:p>
        </p:txBody>
      </p:sp>
    </p:spTree>
    <p:extLst>
      <p:ext uri="{BB962C8B-B14F-4D97-AF65-F5344CB8AC3E}">
        <p14:creationId xmlns:p14="http://schemas.microsoft.com/office/powerpoint/2010/main" val="148805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Hur gör jag för att följa GDPR?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72001" y="2132856"/>
            <a:ext cx="7200000" cy="3807144"/>
          </a:xfrm>
        </p:spPr>
        <p:txBody>
          <a:bodyPr/>
          <a:lstStyle/>
          <a:p>
            <a:r>
              <a:rPr lang="sv-SE" sz="2400" dirty="0"/>
              <a:t>Ta fram information som kan ges till de registrerade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Sätt upp en systematik och rutiner för att kunna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Upptäcka och anmäla personuppgiftsincidenter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Ta emot och hantera begäran om åtkomst, rättelse, radering m.m.</a:t>
            </a:r>
          </a:p>
          <a:p>
            <a:endParaRPr lang="sv-SE" sz="2400" dirty="0"/>
          </a:p>
          <a:p>
            <a:r>
              <a:rPr lang="sv-SE" sz="2400" dirty="0"/>
              <a:t>Identifiera vilken dataskyddsmyndighet i EU som är ”er” kontaktpunkt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5863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6159" y="1000108"/>
            <a:ext cx="7177742" cy="14207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Nya uppgifter för Datainspektionen – </a:t>
            </a:r>
            <a:br>
              <a:rPr lang="sv-SE" sz="2800" dirty="0"/>
            </a:br>
            <a:r>
              <a:rPr lang="sv-SE" sz="2800" dirty="0"/>
              <a:t>och verksamheterna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5726095"/>
              </p:ext>
            </p:extLst>
          </p:nvPr>
        </p:nvGraphicFramePr>
        <p:xfrm>
          <a:off x="972000" y="1916832"/>
          <a:ext cx="7200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37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76672"/>
            <a:ext cx="4747515" cy="135931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674302"/>
            <a:ext cx="3816424" cy="882489"/>
          </a:xfrm>
        </p:spPr>
        <p:txBody>
          <a:bodyPr/>
          <a:lstStyle/>
          <a:p>
            <a:r>
              <a:rPr lang="sv-SE" sz="3200" b="1" dirty="0">
                <a:solidFill>
                  <a:srgbClr val="BA394E"/>
                </a:solidFill>
              </a:rPr>
              <a:t>Vilken hjälp finns?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72001" y="1980000"/>
            <a:ext cx="7200000" cy="4401328"/>
          </a:xfrm>
        </p:spPr>
        <p:txBody>
          <a:bodyPr/>
          <a:lstStyle/>
          <a:p>
            <a:r>
              <a:rPr lang="sv-SE" sz="2000" dirty="0"/>
              <a:t>Konsekvensbedömning – vägledning från WP29 + förteckning från DI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Tredjelandsöverföring – vägledning om </a:t>
            </a:r>
            <a:r>
              <a:rPr lang="sv-SE" sz="2000" dirty="0" err="1"/>
              <a:t>undantagssitutioner</a:t>
            </a:r>
            <a:r>
              <a:rPr lang="sv-SE" sz="2000" dirty="0"/>
              <a:t> i artikel 49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Anmälan av personuppgiftsincidenter – vägledning WP29 + anmälningsblankett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DSO – vägledning från WP 29 + anmälningsblankett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Relevant dataskyddsmyndighet – vägledning från WP29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0057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Vilka vägledningar är på gång?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2000" dirty="0"/>
              <a:t>Uppförandekoder</a:t>
            </a:r>
          </a:p>
          <a:p>
            <a:endParaRPr lang="sv-SE" sz="2000" dirty="0"/>
          </a:p>
          <a:p>
            <a:r>
              <a:rPr lang="sv-SE" sz="2000" dirty="0"/>
              <a:t>Tredjelandsöverföring</a:t>
            </a:r>
          </a:p>
          <a:p>
            <a:endParaRPr lang="sv-SE" sz="2000" dirty="0"/>
          </a:p>
          <a:p>
            <a:r>
              <a:rPr lang="sv-SE" sz="2000" dirty="0"/>
              <a:t>Kamerabevakning</a:t>
            </a:r>
          </a:p>
          <a:p>
            <a:endParaRPr lang="sv-SE" sz="2000" dirty="0"/>
          </a:p>
          <a:p>
            <a:r>
              <a:rPr lang="sv-SE" sz="2000" dirty="0"/>
              <a:t>Personuppgiftsansvarig/personuppgiftsbiträde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Sociala medier – s.k. </a:t>
            </a:r>
            <a:r>
              <a:rPr lang="sv-SE" sz="2000" dirty="0" err="1"/>
              <a:t>targeting</a:t>
            </a:r>
            <a:r>
              <a:rPr lang="sv-SE" sz="2000" dirty="0"/>
              <a:t> funktioner</a:t>
            </a:r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02937"/>
            <a:ext cx="3524250" cy="227647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6586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EU-samarbetet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55031" y="2060848"/>
            <a:ext cx="7200000" cy="3960000"/>
          </a:xfrm>
        </p:spPr>
        <p:txBody>
          <a:bodyPr/>
          <a:lstStyle/>
          <a:p>
            <a:r>
              <a:rPr lang="sv-SE" sz="2000" dirty="0" err="1"/>
              <a:t>One</a:t>
            </a:r>
            <a:r>
              <a:rPr lang="sv-SE" sz="2000" dirty="0"/>
              <a:t> Stop Shop – IMI (ca 300 ärenden)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Europeiska dataskyddsstyrelsen – EDPB </a:t>
            </a:r>
          </a:p>
          <a:p>
            <a:pPr marL="0" indent="0">
              <a:buNone/>
            </a:pPr>
            <a:r>
              <a:rPr lang="sv-SE" sz="2000" dirty="0"/>
              <a:t>	(11 plenarmöten 2019 jämfört med 4-5 tidigare år …</a:t>
            </a:r>
          </a:p>
          <a:p>
            <a:pPr marL="0" indent="0">
              <a:buNone/>
            </a:pPr>
            <a:r>
              <a:rPr lang="sv-SE" sz="2000" dirty="0"/>
              <a:t>	+ drygt 10 olika arbetsgrupper …)</a:t>
            </a:r>
          </a:p>
          <a:p>
            <a:pPr marL="0" indent="0">
              <a:buNone/>
            </a:pPr>
            <a:endParaRPr lang="sv-SE" sz="2000" dirty="0"/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Vägledningar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Yttranden 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Beslut i enskilda ärenden</a:t>
            </a:r>
          </a:p>
          <a:p>
            <a:pPr marL="342900" lvl="1" indent="0">
              <a:buNone/>
            </a:pPr>
            <a:endParaRPr lang="sv-SE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sv-SE" sz="2000" dirty="0"/>
          </a:p>
          <a:p>
            <a:pPr marL="342900" lvl="1" indent="0">
              <a:buNone/>
            </a:pPr>
            <a:endParaRPr lang="sv-SE" sz="2000" dirty="0">
              <a:solidFill>
                <a:schemeClr val="accent6"/>
              </a:solidFill>
            </a:endParaRPr>
          </a:p>
          <a:p>
            <a:pPr lvl="1"/>
            <a:endParaRPr lang="sv-SE" sz="2000" dirty="0">
              <a:solidFill>
                <a:schemeClr val="accent6"/>
              </a:solidFill>
            </a:endParaRP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342900" lvl="1" indent="0">
              <a:buNone/>
            </a:pPr>
            <a:endParaRPr lang="sv-SE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3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77742" cy="642942"/>
          </a:xfrm>
        </p:spPr>
        <p:txBody>
          <a:bodyPr/>
          <a:lstStyle/>
          <a:p>
            <a:r>
              <a:rPr lang="sv-SE" sz="3200" dirty="0"/>
              <a:t>Tillsyn – avslutad och på gång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539552" y="1844824"/>
            <a:ext cx="8352928" cy="4095176"/>
          </a:xfrm>
        </p:spPr>
        <p:txBody>
          <a:bodyPr/>
          <a:lstStyle/>
          <a:p>
            <a:r>
              <a:rPr lang="sv-SE" sz="2400" dirty="0"/>
              <a:t> DSO-tillsynen</a:t>
            </a:r>
          </a:p>
          <a:p>
            <a:r>
              <a:rPr lang="sv-SE" sz="2400" dirty="0"/>
              <a:t> Förteckningsskyldigheten – BDL</a:t>
            </a:r>
          </a:p>
          <a:p>
            <a:r>
              <a:rPr lang="sv-SE" sz="2400" dirty="0"/>
              <a:t> Samtycke</a:t>
            </a:r>
          </a:p>
          <a:p>
            <a:r>
              <a:rPr lang="sv-SE" sz="2400" dirty="0"/>
              <a:t> Personuppgiftsansvarig/personuppgiftsbiträde</a:t>
            </a:r>
          </a:p>
          <a:p>
            <a:r>
              <a:rPr lang="sv-SE" sz="2400" dirty="0">
                <a:solidFill>
                  <a:schemeClr val="accent6"/>
                </a:solidFill>
              </a:rPr>
              <a:t> DSO – fortsättning</a:t>
            </a:r>
          </a:p>
          <a:p>
            <a:r>
              <a:rPr lang="sv-SE" sz="2400" dirty="0"/>
              <a:t> Google – RTBF och klagomål från Sveriges konsumenter</a:t>
            </a:r>
            <a:endParaRPr lang="sv-SE" sz="2400" dirty="0">
              <a:solidFill>
                <a:schemeClr val="accent6"/>
              </a:solidFill>
            </a:endParaRPr>
          </a:p>
          <a:p>
            <a:r>
              <a:rPr lang="sv-SE" sz="2400" dirty="0"/>
              <a:t> Kamera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Grannar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Brandstationer</a:t>
            </a: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SL:s kroppsburna kameror</a:t>
            </a:r>
          </a:p>
          <a:p>
            <a:pPr lvl="1"/>
            <a:endParaRPr lang="sv-S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erfarenheter – några utmaningar: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72001" y="1643050"/>
            <a:ext cx="7200000" cy="4296950"/>
          </a:xfrm>
        </p:spPr>
        <p:txBody>
          <a:bodyPr/>
          <a:lstStyle/>
          <a:p>
            <a:pPr marL="0" indent="0">
              <a:buNone/>
            </a:pPr>
            <a:endParaRPr lang="sv-SE" sz="2000" dirty="0"/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Tolkning och vägledning efterfrågas i många olika avseenden</a:t>
            </a:r>
          </a:p>
          <a:p>
            <a:pPr marL="342900" lvl="1" indent="0">
              <a:buNone/>
            </a:pPr>
            <a:endParaRPr lang="sv-SE" sz="2000" dirty="0">
              <a:solidFill>
                <a:schemeClr val="accent6"/>
              </a:solidFill>
            </a:endParaRP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Sjösättning av nya verktyg – certifiering, uppförandekoder m.m.</a:t>
            </a:r>
          </a:p>
          <a:p>
            <a:pPr lvl="1"/>
            <a:endParaRPr lang="sv-SE" sz="2000" dirty="0">
              <a:solidFill>
                <a:schemeClr val="accent6"/>
              </a:solidFill>
            </a:endParaRP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Balans mellan integritet och digitalisering</a:t>
            </a:r>
          </a:p>
          <a:p>
            <a:pPr marL="342900" lvl="1" indent="0">
              <a:buNone/>
            </a:pPr>
            <a:endParaRPr lang="sv-SE" sz="2000" dirty="0">
              <a:solidFill>
                <a:schemeClr val="accent6"/>
              </a:solidFill>
            </a:endParaRPr>
          </a:p>
          <a:p>
            <a:pPr lvl="1"/>
            <a:r>
              <a:rPr lang="sv-SE" sz="2000" dirty="0">
                <a:solidFill>
                  <a:schemeClr val="accent6"/>
                </a:solidFill>
              </a:rPr>
              <a:t>Antal gränsöverskridande ärenden</a:t>
            </a:r>
          </a:p>
          <a:p>
            <a:pPr lvl="1"/>
            <a:endParaRPr lang="sv-SE" sz="2000" dirty="0">
              <a:solidFill>
                <a:schemeClr val="accent6"/>
              </a:solidFill>
            </a:endParaRPr>
          </a:p>
          <a:p>
            <a:pPr lvl="1"/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149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751317" y="2924944"/>
            <a:ext cx="7200900" cy="2969861"/>
          </a:xfrm>
        </p:spPr>
        <p:txBody>
          <a:bodyPr/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694013"/>
            <a:ext cx="3599688" cy="225856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43608" y="2708920"/>
            <a:ext cx="6894512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  <a:p>
            <a:pPr lvl="0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r>
              <a:rPr lang="sv-SE" spc="23" dirty="0">
                <a:solidFill>
                  <a:srgbClr val="080808"/>
                </a:solidFill>
                <a:latin typeface="Tahoma"/>
              </a:rPr>
              <a:t>Lite kort om Datainspektionen</a:t>
            </a:r>
            <a:endParaRPr lang="sv-SE" dirty="0"/>
          </a:p>
          <a:p>
            <a:pPr lvl="0" defTabSz="685800"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76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sv-SE" sz="4400" dirty="0"/>
              <a:t>Frågor ?</a:t>
            </a:r>
          </a:p>
          <a:p>
            <a:pPr algn="ctr"/>
            <a:endParaRPr lang="sv-SE" sz="4400" dirty="0"/>
          </a:p>
        </p:txBody>
      </p:sp>
      <p:pic>
        <p:nvPicPr>
          <p:cNvPr id="4" name="Bildobjekt 3" descr="Konsten att konstruera frågor | Kooperativt Läran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29" y="3015056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1187624" y="1556793"/>
            <a:ext cx="6696744" cy="3844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Datainspektionens vision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 tryggt informationssamhälle – tillsammans värnar vi den personliga integriteten</a:t>
            </a: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 värdegrund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Tillgänglighet, transparens, tydlighet, tillit och tillsammans</a:t>
            </a: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 målbild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är en välkänd myndighet med stort förtroende</a:t>
            </a:r>
            <a:endParaRPr lang="sv-S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8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 strategiska utvecklingsområden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44824"/>
            <a:ext cx="4094106" cy="42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77742" cy="642942"/>
          </a:xfrm>
        </p:spPr>
        <p:txBody>
          <a:bodyPr/>
          <a:lstStyle/>
          <a:p>
            <a:pPr algn="ctr"/>
            <a:r>
              <a:rPr lang="sv-SE" sz="3200" dirty="0"/>
              <a:t>Datainspektionens organisation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07646"/>
            <a:ext cx="8641182" cy="424724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179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3568" y="1844824"/>
            <a:ext cx="7200000" cy="468052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sz="2400" dirty="0"/>
              <a:t>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Förebyggande/utåtriktat arbete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Tillståndsgivning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Tillsynsarbete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EU-samverkan  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En myndigheten med många aktuella och spännande frågor!  </a:t>
            </a:r>
          </a:p>
          <a:p>
            <a:pPr>
              <a:spcAft>
                <a:spcPts val="1200"/>
              </a:spcAft>
            </a:pPr>
            <a:endParaRPr lang="sv-SE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Stor bredd på uppgifterna</a:t>
            </a:r>
            <a:br>
              <a:rPr lang="sv-SE" sz="3200" dirty="0"/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50531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Vad har hänt sedan 25 maj 2018?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83568" y="1980000"/>
            <a:ext cx="7848871" cy="3960000"/>
          </a:xfrm>
        </p:spPr>
        <p:txBody>
          <a:bodyPr/>
          <a:lstStyle/>
          <a:p>
            <a:r>
              <a:rPr lang="sv-SE" sz="2000" dirty="0"/>
              <a:t>Datainspektionen har blivit större … från 50 medarbetare till 85 …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… och fått nya uppgifter/befogenheter … (anmälningar av personuppgiftsincidenter, förhandssamråd, sanktionsavgifter …)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EU-samarbetet har fått fart – EDPB, </a:t>
            </a:r>
            <a:r>
              <a:rPr lang="sv-SE" sz="2000" dirty="0" err="1"/>
              <a:t>one</a:t>
            </a:r>
            <a:r>
              <a:rPr lang="sv-SE" sz="2000" dirty="0"/>
              <a:t>-stop-shop, IMI 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Nya vägledningar tas fram</a:t>
            </a:r>
          </a:p>
          <a:p>
            <a:endParaRPr lang="sv-SE" sz="2000" dirty="0"/>
          </a:p>
          <a:p>
            <a:r>
              <a:rPr lang="sv-SE" sz="2000" dirty="0"/>
              <a:t>”Praxis” från EU-domstolen </a:t>
            </a:r>
          </a:p>
          <a:p>
            <a:endParaRPr lang="sv-SE" sz="2000" dirty="0"/>
          </a:p>
          <a:p>
            <a:r>
              <a:rPr lang="sv-SE" sz="2000" dirty="0"/>
              <a:t>Tillsyn på gång …</a:t>
            </a:r>
          </a:p>
        </p:txBody>
      </p:sp>
    </p:spTree>
    <p:extLst>
      <p:ext uri="{BB962C8B-B14F-4D97-AF65-F5344CB8AC3E}">
        <p14:creationId xmlns:p14="http://schemas.microsoft.com/office/powerpoint/2010/main" val="359279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Lite statistik … </a:t>
            </a:r>
            <a:r>
              <a:rPr lang="sv-SE" dirty="0"/>
              <a:t>25 maj 2018 – 31 jan 2019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972001" y="1980000"/>
            <a:ext cx="7200000" cy="4473336"/>
          </a:xfrm>
        </p:spPr>
        <p:txBody>
          <a:bodyPr/>
          <a:lstStyle/>
          <a:p>
            <a:r>
              <a:rPr lang="sv-SE" dirty="0"/>
              <a:t>Klagomål – ca </a:t>
            </a:r>
            <a:r>
              <a:rPr lang="sv-SE" b="1" dirty="0"/>
              <a:t>1600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Personuppgiftsincidenter anmälda – ca </a:t>
            </a:r>
            <a:r>
              <a:rPr lang="sv-SE" b="1" dirty="0"/>
              <a:t>2500</a:t>
            </a:r>
          </a:p>
          <a:p>
            <a:endParaRPr lang="sv-SE" dirty="0"/>
          </a:p>
          <a:p>
            <a:r>
              <a:rPr lang="sv-SE" dirty="0"/>
              <a:t>Inledda tillsynsärenden – drygt </a:t>
            </a:r>
            <a:r>
              <a:rPr lang="sv-SE" b="1" dirty="0"/>
              <a:t>110</a:t>
            </a:r>
            <a:r>
              <a:rPr lang="sv-SE" dirty="0"/>
              <a:t> (DSO + kamera)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b="1" dirty="0"/>
              <a:t>6 806</a:t>
            </a:r>
            <a:r>
              <a:rPr lang="sv-SE" dirty="0"/>
              <a:t> skriftliga upplysningsärenden</a:t>
            </a:r>
          </a:p>
          <a:p>
            <a:pPr marL="0" lvl="0" indent="0">
              <a:buNone/>
            </a:pPr>
            <a:endParaRPr lang="sv-SE" dirty="0"/>
          </a:p>
          <a:p>
            <a:r>
              <a:rPr lang="sv-SE" b="1" dirty="0"/>
              <a:t>5 725</a:t>
            </a:r>
            <a:r>
              <a:rPr lang="sv-SE" dirty="0"/>
              <a:t> telefonsamtal har besvarats (av 13 564 inkommande samtal som inte kunnat tas emot)</a:t>
            </a:r>
          </a:p>
          <a:p>
            <a:endParaRPr lang="sv-SE" dirty="0"/>
          </a:p>
          <a:p>
            <a:r>
              <a:rPr lang="sv-SE" dirty="0"/>
              <a:t>Budget 2018: 85,3 </a:t>
            </a:r>
            <a:r>
              <a:rPr lang="sv-SE" dirty="0" err="1"/>
              <a:t>milj</a:t>
            </a:r>
            <a:r>
              <a:rPr lang="sv-SE" dirty="0"/>
              <a:t> kronor/ 2019: 94,3 milj. kronor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Övrigt: utbildningar, föreläsningar, remissyttranden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046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751317" y="2924944"/>
            <a:ext cx="7200900" cy="2969861"/>
          </a:xfrm>
        </p:spPr>
        <p:txBody>
          <a:bodyPr/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694013"/>
            <a:ext cx="3599688" cy="225856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43608" y="2708920"/>
            <a:ext cx="6894512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  <a:p>
            <a:pPr lvl="0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BA394E"/>
              </a:buClr>
              <a:buSzPct val="100000"/>
              <a:buNone/>
            </a:pPr>
            <a:r>
              <a:rPr lang="sv-SE" spc="23" dirty="0">
                <a:solidFill>
                  <a:srgbClr val="080808"/>
                </a:solidFill>
                <a:latin typeface="Tahoma"/>
              </a:rPr>
              <a:t>Lite kort om dataskyddsreglerna</a:t>
            </a:r>
            <a:endParaRPr lang="sv-SE" dirty="0"/>
          </a:p>
          <a:p>
            <a:pPr lvl="0" defTabSz="685800">
              <a:buClr>
                <a:srgbClr val="BA394E"/>
              </a:buClr>
              <a:buSzPct val="100000"/>
              <a:buNone/>
            </a:pPr>
            <a:endParaRPr lang="sv-SE" sz="2400" spc="23" dirty="0">
              <a:solidFill>
                <a:srgbClr val="080808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0403156"/>
      </p:ext>
    </p:extLst>
  </p:cSld>
  <p:clrMapOvr>
    <a:masterClrMapping/>
  </p:clrMapOvr>
</p:sld>
</file>

<file path=ppt/theme/theme1.xml><?xml version="1.0" encoding="utf-8"?>
<a:theme xmlns:a="http://schemas.openxmlformats.org/drawingml/2006/main" name="Datainspektionen">
  <a:themeElements>
    <a:clrScheme name="Datainspektionen">
      <a:dk1>
        <a:srgbClr val="003300"/>
      </a:dk1>
      <a:lt1>
        <a:srgbClr val="FFFFFF"/>
      </a:lt1>
      <a:dk2>
        <a:srgbClr val="003300"/>
      </a:dk2>
      <a:lt2>
        <a:srgbClr val="5F5F5F"/>
      </a:lt2>
      <a:accent1>
        <a:srgbClr val="BA394E"/>
      </a:accent1>
      <a:accent2>
        <a:srgbClr val="EBECDE"/>
      </a:accent2>
      <a:accent3>
        <a:srgbClr val="D1D1C6"/>
      </a:accent3>
      <a:accent4>
        <a:srgbClr val="8ABBD1"/>
      </a:accent4>
      <a:accent5>
        <a:srgbClr val="F3F3F3"/>
      </a:accent5>
      <a:accent6>
        <a:srgbClr val="080808"/>
      </a:accent6>
      <a:hlink>
        <a:srgbClr val="080808"/>
      </a:hlink>
      <a:folHlink>
        <a:srgbClr val="080808"/>
      </a:folHlink>
    </a:clrScheme>
    <a:fontScheme name="DI Profi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3300"/>
        </a:dk1>
        <a:lt1>
          <a:srgbClr val="FFFFFF"/>
        </a:lt1>
        <a:dk2>
          <a:srgbClr val="003300"/>
        </a:dk2>
        <a:lt2>
          <a:srgbClr val="5F5F5F"/>
        </a:lt2>
        <a:accent1>
          <a:srgbClr val="EAEAEA"/>
        </a:accent1>
        <a:accent2>
          <a:srgbClr val="080808"/>
        </a:accent2>
        <a:accent3>
          <a:srgbClr val="FFFFFF"/>
        </a:accent3>
        <a:accent4>
          <a:srgbClr val="002A00"/>
        </a:accent4>
        <a:accent5>
          <a:srgbClr val="F3F3F3"/>
        </a:accent5>
        <a:accent6>
          <a:srgbClr val="060606"/>
        </a:accent6>
        <a:hlink>
          <a:srgbClr val="FF33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86BF419-5060-40D0-B6FB-AD8724573988}" vid="{8716AE9A-7698-4DC7-AFB5-7DFA0535569B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530927-D623-45ED-BE74-915516582230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482</Words>
  <Application>Microsoft Office PowerPoint</Application>
  <PresentationFormat>On-screen Show (4:3)</PresentationFormat>
  <Paragraphs>161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Tahoma</vt:lpstr>
      <vt:lpstr>Wingdings</vt:lpstr>
      <vt:lpstr>Datainspektionen</vt:lpstr>
      <vt:lpstr>Anpassad formgivning</vt:lpstr>
      <vt:lpstr>GDPR - Tillsyn och efterlevnad  Elisabeth Jilderyd, Datainspektionen </vt:lpstr>
      <vt:lpstr>PowerPoint Presentation</vt:lpstr>
      <vt:lpstr>PowerPoint Presentation</vt:lpstr>
      <vt:lpstr>Sju strategiska utvecklingsområden </vt:lpstr>
      <vt:lpstr>Datainspektionens organisation</vt:lpstr>
      <vt:lpstr>Stor bredd på uppgifterna </vt:lpstr>
      <vt:lpstr>Vad har hänt sedan 25 maj 2018?</vt:lpstr>
      <vt:lpstr>Lite statistik … 25 maj 2018 – 31 jan 2019</vt:lpstr>
      <vt:lpstr>PowerPoint Presentation</vt:lpstr>
      <vt:lpstr>PowerPoint Presentation</vt:lpstr>
      <vt:lpstr>Hur gör jag för att följa GDPR?</vt:lpstr>
      <vt:lpstr>Hur gör jag för att följa GDPR?</vt:lpstr>
      <vt:lpstr>Hur gör jag för att följa GDPR?</vt:lpstr>
      <vt:lpstr>Nya uppgifter för Datainspektionen –  och verksamheterna </vt:lpstr>
      <vt:lpstr>Vilken hjälp finns?</vt:lpstr>
      <vt:lpstr>Vilka vägledningar är på gång?</vt:lpstr>
      <vt:lpstr>EU-samarbetet</vt:lpstr>
      <vt:lpstr>Tillsyn – avslutad och på gång</vt:lpstr>
      <vt:lpstr>Övriga erfarenheter – några utmaningar: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2018-06-14T07:24:54Z</dcterms:created>
  <dcterms:modified xsi:type="dcterms:W3CDTF">2019-02-11T14:37:03Z</dcterms:modified>
  <cp:contentStatus/>
</cp:coreProperties>
</file>