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7"/>
  </p:notesMasterIdLst>
  <p:sldIdLst>
    <p:sldId id="256" r:id="rId3"/>
    <p:sldId id="259" r:id="rId4"/>
    <p:sldId id="289" r:id="rId5"/>
    <p:sldId id="262" r:id="rId6"/>
    <p:sldId id="299" r:id="rId7"/>
    <p:sldId id="291" r:id="rId8"/>
    <p:sldId id="298" r:id="rId9"/>
    <p:sldId id="292" r:id="rId10"/>
    <p:sldId id="293" r:id="rId11"/>
    <p:sldId id="297" r:id="rId12"/>
    <p:sldId id="295" r:id="rId13"/>
    <p:sldId id="294" r:id="rId14"/>
    <p:sldId id="296" r:id="rId15"/>
    <p:sldId id="29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581"/>
    <a:srgbClr val="FFFFFF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22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6969A-AFC7-4833-91AD-052E6A81505E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A29E-44BF-4F16-A1CB-AC063C863C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5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63791746-421B-4E69-8111-47D912C47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08"/>
            <a:ext cx="12192000" cy="692560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305" y="1591475"/>
            <a:ext cx="7393108" cy="239313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7305" y="4128689"/>
            <a:ext cx="7393108" cy="160536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3" y="436652"/>
            <a:ext cx="3041512" cy="13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0573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A6A545D-7E13-48FD-8936-98CA5CF974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220A514-6C63-4DC1-8074-6B06B0799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2018-11-13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259152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A8D4594-00B0-48B4-A014-DD0343738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9648825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74026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05840235-C812-4E08-8A81-1DC7691A0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D14DF69-76DD-4C77-870A-D5BF3FEA3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9072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68950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7C99479-7133-4E1D-8F3C-9D782D1BF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B2C00E-13AA-4D4F-89D7-9D71E5C6AA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51765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B6753B9-1D4D-4D67-BFB7-55EC99301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" y="1598"/>
            <a:ext cx="12189869" cy="6856402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6" y="1808163"/>
            <a:ext cx="9648825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3374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966C51A-27A5-4DE6-857C-160C0DC2E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D14DF69-76DD-4C77-870A-D5BF3FEA3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9072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21190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A06B858-F606-4765-8D2C-68FC204AC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B2C00E-13AA-4D4F-89D7-9D71E5C6AA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2018-11-13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709132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188912"/>
            <a:ext cx="9648825" cy="12604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7777" y="1734809"/>
            <a:ext cx="3816000" cy="3816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770263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EC9F7F5-5A94-4FA2-9DB2-34CFA133C1D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5AC6CB3-1148-4BE2-A358-FF1711797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2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7777" y="1734809"/>
            <a:ext cx="3816000" cy="3816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988837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2D742B9-F8A6-4578-9CA9-C72BBB5660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68D1539-D968-4761-B9A1-1A1C5FE1A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7777" y="1734809"/>
            <a:ext cx="3816000" cy="3816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16066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8D25ADB-C09F-414F-9A20-60120F34F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" y="0"/>
            <a:ext cx="12187737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305" y="1591475"/>
            <a:ext cx="7393108" cy="239313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7305" y="4128689"/>
            <a:ext cx="7393108" cy="160536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3" y="436652"/>
            <a:ext cx="3041512" cy="13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93624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9648825" cy="3925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2018-11-13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972140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9072" y="1808163"/>
            <a:ext cx="4731342" cy="3925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0088924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2018-11-13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Upphovsrätt och ny teknik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854405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sida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B2A6196-3B89-4AC8-B49D-8E04987F7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0"/>
            <a:ext cx="12167616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588" y="1808163"/>
            <a:ext cx="9648825" cy="3241672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3873723077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sida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6005CD2-9B09-4073-9B9E-ADDA08CCE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6" y="0"/>
            <a:ext cx="11959148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588" y="1808163"/>
            <a:ext cx="9648825" cy="3241672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262495765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sida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080480-F066-40EF-BA27-74EAD822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" b="6297"/>
          <a:stretch/>
        </p:blipFill>
        <p:spPr>
          <a:xfrm>
            <a:off x="-6001" y="1"/>
            <a:ext cx="1219800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588" y="1808163"/>
            <a:ext cx="9648825" cy="3241672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3919249019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ED31B1A-CF45-471C-AFDD-A25F938AE17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CBFADB-A47B-4654-B6C9-66F437305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2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592" y="1054449"/>
            <a:ext cx="7611821" cy="12604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8350" y="2414613"/>
            <a:ext cx="7612063" cy="3285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8349" y="2750608"/>
            <a:ext cx="7612063" cy="298344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644501" y="404850"/>
            <a:ext cx="2287164" cy="4695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97048" y="1719588"/>
            <a:ext cx="1908000" cy="190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979111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DE7C7DF4-1C44-43E3-B28E-D4A79BE806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4EBFDD3-B6B5-43E6-A3E0-30804C8F7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592" y="1054449"/>
            <a:ext cx="7611821" cy="12604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8350" y="2414613"/>
            <a:ext cx="7612063" cy="3285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8349" y="2750608"/>
            <a:ext cx="7612063" cy="298344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644501" y="404850"/>
            <a:ext cx="2287164" cy="4695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97048" y="1719588"/>
            <a:ext cx="1908000" cy="190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650175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DCE8DA85-CAFB-4F2C-BE37-D595432C8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2280F20-EFC8-4F1C-92F8-233C7FEAB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592" y="1054449"/>
            <a:ext cx="7611821" cy="12604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8350" y="2414613"/>
            <a:ext cx="7612063" cy="3285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8349" y="2750608"/>
            <a:ext cx="7612063" cy="298344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644501" y="404850"/>
            <a:ext cx="2287164" cy="4695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97048" y="1719588"/>
            <a:ext cx="1908000" cy="190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400299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63791746-421B-4E69-8111-47D912C47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08"/>
            <a:ext cx="12192000" cy="692560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305" y="1591475"/>
            <a:ext cx="7393108" cy="239313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7305" y="4128689"/>
            <a:ext cx="7393108" cy="160536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3" y="436652"/>
            <a:ext cx="3041512" cy="13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232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262C97-D9D7-4ECA-B819-E1F78ADC7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9"/>
            <a:ext cx="12192000" cy="679658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305" y="1591475"/>
            <a:ext cx="7393108" cy="239313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7305" y="4128689"/>
            <a:ext cx="7393108" cy="160536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3" y="436652"/>
            <a:ext cx="3041512" cy="13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68309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8D25ADB-C09F-414F-9A20-60120F34F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" y="0"/>
            <a:ext cx="12187737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305" y="1591475"/>
            <a:ext cx="7393108" cy="239313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7305" y="4128689"/>
            <a:ext cx="7393108" cy="160536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3" y="436652"/>
            <a:ext cx="3041512" cy="13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11284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262C97-D9D7-4ECA-B819-E1F78ADC7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51"/>
            <a:ext cx="12336379" cy="687706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305" y="1591475"/>
            <a:ext cx="7393108" cy="239313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7305" y="4128689"/>
            <a:ext cx="7393108" cy="160536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3" y="436652"/>
            <a:ext cx="3041512" cy="13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25738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988715C-A4C1-4143-9922-EC2D6784C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85"/>
            <a:ext cx="12192000" cy="689648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305" y="1591475"/>
            <a:ext cx="7393108" cy="239313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7305" y="4128689"/>
            <a:ext cx="7393108" cy="160536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3" y="436652"/>
            <a:ext cx="3041512" cy="13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27291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AABD4BB-B904-499A-97E6-B4E203CC908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9648825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76913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ED31B1A-CF45-471C-AFDD-A25F938AE17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CBFADB-A47B-4654-B6C9-66F437305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2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9072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782992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86D0C2E-23B8-4426-9321-32756D80767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A37EDD-17C4-456D-B62C-A8A91D70D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736548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0511564-5DF9-44E9-9527-CB49F34BD4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9648825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06489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FB802A18-9ADA-45D5-AF61-54D91267DF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4851756-55EE-418B-A4DF-DFAB144D8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9072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1156183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A6A545D-7E13-48FD-8936-98CA5CF974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220A514-6C63-4DC1-8074-6B06B0799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2018-11-13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3461331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A8D4594-00B0-48B4-A014-DD0343738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9648825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2170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988715C-A4C1-4143-9922-EC2D6784C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" y="0"/>
            <a:ext cx="12123964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92B0B28-88A0-40F1-81EE-C88A2D79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7305" y="1591475"/>
            <a:ext cx="7393108" cy="239313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F26656-0970-4614-943B-0DCEAD4E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7305" y="4128689"/>
            <a:ext cx="7393108" cy="160536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256EA-28B3-44A9-A26A-6D3580D61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3" y="436652"/>
            <a:ext cx="3041512" cy="13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8318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05840235-C812-4E08-8A81-1DC7691A0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D14DF69-76DD-4C77-870A-D5BF3FEA3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9072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177698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7C99479-7133-4E1D-8F3C-9D782D1BF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B2C00E-13AA-4D4F-89D7-9D71E5C6AA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441843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B6753B9-1D4D-4D67-BFB7-55EC99301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" y="1598"/>
            <a:ext cx="12189869" cy="6856402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6" y="1808163"/>
            <a:ext cx="9648825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3185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966C51A-27A5-4DE6-857C-160C0DC2E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D14DF69-76DD-4C77-870A-D5BF3FEA3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9072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094745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A06B858-F606-4765-8D2C-68FC204AC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B2C00E-13AA-4D4F-89D7-9D71E5C6AA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2018-11-13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239185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188912"/>
            <a:ext cx="9648825" cy="12604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7777" y="1734809"/>
            <a:ext cx="3816000" cy="3816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403609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EC9F7F5-5A94-4FA2-9DB2-34CFA133C1D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5AC6CB3-1148-4BE2-A358-FF1711797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2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7777" y="1734809"/>
            <a:ext cx="3816000" cy="3816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202262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2D742B9-F8A6-4578-9CA9-C72BBB5660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68D1539-D968-4761-B9A1-1A1C5FE1A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735D79D-72E2-4023-939A-61FBBA48A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7777" y="1734809"/>
            <a:ext cx="3816000" cy="3816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7179188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9648825" cy="3925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2018-11-13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270071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9072" y="1808163"/>
            <a:ext cx="4731342" cy="3925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60099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AABD4BB-B904-499A-97E6-B4E203CC908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9648825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62634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2018-11-13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Upphovsrätt och ny teknik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8392599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sida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B2A6196-3B89-4AC8-B49D-8E04987F7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74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588" y="1808163"/>
            <a:ext cx="9648825" cy="3241672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3792416820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sida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6005CD2-9B09-4073-9B9E-ADDA08CCE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915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588" y="1808163"/>
            <a:ext cx="9648825" cy="3241672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317106889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sida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080480-F066-40EF-BA27-74EAD822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423"/>
          <a:stretch/>
        </p:blipFill>
        <p:spPr>
          <a:xfrm>
            <a:off x="0" y="0"/>
            <a:ext cx="12192000" cy="688206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588" y="1808163"/>
            <a:ext cx="9648825" cy="3241672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552406870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ED31B1A-CF45-471C-AFDD-A25F938AE17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CBFADB-A47B-4654-B6C9-66F437305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2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592" y="1054449"/>
            <a:ext cx="7611821" cy="12604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8350" y="2414613"/>
            <a:ext cx="7612063" cy="3285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8349" y="2750608"/>
            <a:ext cx="7612063" cy="298344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644501" y="404850"/>
            <a:ext cx="2287164" cy="4695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97048" y="1719588"/>
            <a:ext cx="1908000" cy="190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100068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DE7C7DF4-1C44-43E3-B28E-D4A79BE806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4EBFDD3-B6B5-43E6-A3E0-30804C8F7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2018-11-13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Upphovsrätt och ny teknik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592" y="1054449"/>
            <a:ext cx="7611821" cy="12604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8350" y="2414613"/>
            <a:ext cx="7612063" cy="3285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8349" y="2750608"/>
            <a:ext cx="7612063" cy="298344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644501" y="404850"/>
            <a:ext cx="2287164" cy="4695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97048" y="1719588"/>
            <a:ext cx="1908000" cy="190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132260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DCE8DA85-CAFB-4F2C-BE37-D595432C8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2280F20-EFC8-4F1C-92F8-233C7FEAB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Upphovsrätt och ny teknik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592" y="1054449"/>
            <a:ext cx="7611821" cy="12604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8350" y="2414613"/>
            <a:ext cx="7612063" cy="3285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8349" y="2750608"/>
            <a:ext cx="7612063" cy="298344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644501" y="404850"/>
            <a:ext cx="2287164" cy="4695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97048" y="1719588"/>
            <a:ext cx="1908000" cy="190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7229418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2p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ED31B1A-CF45-471C-AFDD-A25F938AE17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CBFADB-A47B-4654-B6C9-66F437305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2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592" y="1054449"/>
            <a:ext cx="7611821" cy="12604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8350" y="2414613"/>
            <a:ext cx="7612063" cy="3285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8349" y="2750608"/>
            <a:ext cx="7612063" cy="876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644501" y="404850"/>
            <a:ext cx="2287164" cy="4695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97048" y="1719588"/>
            <a:ext cx="1908000" cy="190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82762" y="3908171"/>
            <a:ext cx="1908000" cy="190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8350" y="4616893"/>
            <a:ext cx="7612063" cy="3285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3821" y="4981178"/>
            <a:ext cx="7612063" cy="876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3820" y="3908171"/>
            <a:ext cx="7612063" cy="6484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Ange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32204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2p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1">
            <a:extLst>
              <a:ext uri="{FF2B5EF4-FFF2-40B4-BE49-F238E27FC236}">
                <a16:creationId xmlns:a16="http://schemas.microsoft.com/office/drawing/2014/main" id="{DE7C7DF4-1C44-43E3-B28E-D4A79BE806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592" y="1054449"/>
            <a:ext cx="7611821" cy="12604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8350" y="2414613"/>
            <a:ext cx="7612063" cy="3285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8349" y="2750608"/>
            <a:ext cx="7612063" cy="876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644501" y="404850"/>
            <a:ext cx="2287164" cy="4695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97048" y="1719588"/>
            <a:ext cx="1908000" cy="190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82762" y="3908171"/>
            <a:ext cx="1908000" cy="190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8350" y="4616893"/>
            <a:ext cx="7612063" cy="3285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3821" y="4981178"/>
            <a:ext cx="7612063" cy="876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3820" y="3908171"/>
            <a:ext cx="7612063" cy="6484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Ange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24EBFDD3-B6B5-43E6-A3E0-30804C8F7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23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967" y="6502341"/>
            <a:ext cx="4900066" cy="180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Upphovsrätt och ny teknik</a:t>
            </a:r>
            <a:endParaRPr lang="sv-SE" dirty="0"/>
          </a:p>
        </p:txBody>
      </p:sp>
      <p:sp>
        <p:nvSpPr>
          <p:cNvPr id="2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1588" y="6502341"/>
            <a:ext cx="1129585" cy="180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2018-11-13</a:t>
            </a:r>
            <a:endParaRPr lang="sv-SE" dirty="0"/>
          </a:p>
        </p:txBody>
      </p:sp>
      <p:sp>
        <p:nvSpPr>
          <p:cNvPr id="25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012" y="6502341"/>
            <a:ext cx="738733" cy="180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339363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phi team 2p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5">
            <a:extLst>
              <a:ext uri="{FF2B5EF4-FFF2-40B4-BE49-F238E27FC236}">
                <a16:creationId xmlns:a16="http://schemas.microsoft.com/office/drawing/2014/main" id="{DCE8DA85-CAFB-4F2C-BE37-D595432C8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592" y="1054449"/>
            <a:ext cx="7611821" cy="12604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namn och titel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8350" y="2414613"/>
            <a:ext cx="7612063" cy="3285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8349" y="2750608"/>
            <a:ext cx="7612063" cy="876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AC15F455-C71B-4D76-AE2C-AD8612E276EF}"/>
              </a:ext>
            </a:extLst>
          </p:cNvPr>
          <p:cNvSpPr txBox="1">
            <a:spLocks/>
          </p:cNvSpPr>
          <p:nvPr userDrawn="1"/>
        </p:nvSpPr>
        <p:spPr>
          <a:xfrm>
            <a:off x="644501" y="404850"/>
            <a:ext cx="2287164" cy="4695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Delphi team</a:t>
            </a:r>
          </a:p>
        </p:txBody>
      </p:sp>
      <p:sp>
        <p:nvSpPr>
          <p:cNvPr id="18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97048" y="1719588"/>
            <a:ext cx="1908000" cy="190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B6A3DDFE-14B9-4B0C-A1E1-9CB4588964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82762" y="3908171"/>
            <a:ext cx="1908000" cy="190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8350" y="4616893"/>
            <a:ext cx="7612063" cy="3285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latshållare för text 13">
            <a:extLst>
              <a:ext uri="{FF2B5EF4-FFF2-40B4-BE49-F238E27FC236}">
                <a16:creationId xmlns:a16="http://schemas.microsoft.com/office/drawing/2014/main" id="{A6E0D473-8906-42F7-92BE-6A31BDD371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3821" y="4981178"/>
            <a:ext cx="7612063" cy="876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Platshållare för text 13">
            <a:extLst>
              <a:ext uri="{FF2B5EF4-FFF2-40B4-BE49-F238E27FC236}">
                <a16:creationId xmlns:a16="http://schemas.microsoft.com/office/drawing/2014/main" id="{8F246AED-0EB2-4376-9422-A3DEDB818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3820" y="3908171"/>
            <a:ext cx="7612063" cy="6484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Ange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00B2C00E-13AA-4D4F-89D7-9D71E5C6AA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23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967" y="6502341"/>
            <a:ext cx="4900066" cy="180000"/>
          </a:xfrm>
        </p:spPr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Upphovsrätt och ny teknik</a:t>
            </a:r>
            <a:endParaRPr lang="sv-SE" dirty="0"/>
          </a:p>
        </p:txBody>
      </p:sp>
      <p:sp>
        <p:nvSpPr>
          <p:cNvPr id="2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1588" y="6502341"/>
            <a:ext cx="1129585" cy="180000"/>
          </a:xfrm>
        </p:spPr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25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012" y="6502341"/>
            <a:ext cx="738733" cy="180000"/>
          </a:xfrm>
        </p:spPr>
        <p:txBody>
          <a:bodyPr/>
          <a:lstStyle>
            <a:lvl1pPr>
              <a:defRPr>
                <a:solidFill>
                  <a:srgbClr val="868581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96024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ED31B1A-CF45-471C-AFDD-A25F938AE17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CBFADB-A47B-4654-B6C9-66F437305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2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9072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689289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86D0C2E-23B8-4426-9321-32756D80767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B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A37EDD-17C4-456D-B62C-A8A91D70D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C52EB-4D99-469D-8914-BE0088AD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E1FCA8-F8DD-4CD1-92FD-E4B3986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13CEFE-6E86-4DC6-8F2D-7C1CFD37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D00263-DE90-43E4-B836-92B751A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26867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0511564-5DF9-44E9-9527-CB49F34BD4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9648825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A041AD6-932F-4943-AB2E-7D73BC5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27753D7-CC45-434A-BB20-EDAE0FE28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899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FB802A18-9ADA-45D5-AF61-54D91267DF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4851756-55EE-418B-A4DF-DFAB144D8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4" cy="69561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36CAF-B30C-49F6-B690-5454D93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2B502-0F9E-4D67-8936-9B0EF336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2018-11-13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3BC50B-2738-449B-AE60-C6CDA5C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Upphovsrätt och ny teknik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1DDFBB-F6CB-4C79-90DA-2CBAFC6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C35B79D-38F5-4598-A677-6B8F2F1D8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9072" y="1808163"/>
            <a:ext cx="4731342" cy="3925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5F1A44E-C714-41DB-89ED-C2FDEC8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754669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74D5905-99E5-40F9-975D-C8067A54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188912"/>
            <a:ext cx="9648825" cy="12604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548C40-38F5-4A13-9F4D-0A39F8B10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588" y="1808163"/>
            <a:ext cx="9648825" cy="3925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2CFAFC-BE98-4123-870C-0B8A04423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1588" y="6502341"/>
            <a:ext cx="112958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AFABAB"/>
                </a:solidFill>
              </a:defRPr>
            </a:lvl1pPr>
          </a:lstStyle>
          <a:p>
            <a:r>
              <a:rPr lang="sv-SE"/>
              <a:t>2018-11-13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978CB0-700B-4D0D-AE0E-64D04B6BB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5967" y="6502341"/>
            <a:ext cx="4900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AFABAB"/>
                </a:solidFill>
              </a:defRPr>
            </a:lvl1pPr>
          </a:lstStyle>
          <a:p>
            <a:r>
              <a:rPr lang="sv-SE"/>
              <a:t>Upphovsrätt och ny teknik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0F6369-E04E-4FF2-B877-8CD07317B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012" y="6502341"/>
            <a:ext cx="73873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AFABAB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6ABBA1-E240-4BA0-BF5D-436A7B610227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5" cy="6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1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3" r:id="rId2"/>
    <p:sldLayoutId id="2147483670" r:id="rId3"/>
    <p:sldLayoutId id="2147483671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80" r:id="rId14"/>
    <p:sldLayoutId id="2147483681" r:id="rId15"/>
    <p:sldLayoutId id="2147483682" r:id="rId16"/>
    <p:sldLayoutId id="2147483666" r:id="rId17"/>
    <p:sldLayoutId id="2147483667" r:id="rId18"/>
    <p:sldLayoutId id="2147483668" r:id="rId19"/>
    <p:sldLayoutId id="2147483650" r:id="rId20"/>
    <p:sldLayoutId id="2147483656" r:id="rId21"/>
    <p:sldLayoutId id="2147483654" r:id="rId22"/>
    <p:sldLayoutId id="2147483675" r:id="rId23"/>
    <p:sldLayoutId id="2147483676" r:id="rId24"/>
    <p:sldLayoutId id="2147483674" r:id="rId25"/>
    <p:sldLayoutId id="2147483677" r:id="rId26"/>
    <p:sldLayoutId id="2147483678" r:id="rId27"/>
    <p:sldLayoutId id="2147483679" r:id="rId28"/>
  </p:sldLayoutIdLst>
  <p:transition spd="slow">
    <p:randomBar dir="vert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01" userDrawn="1">
          <p15:clr>
            <a:srgbClr val="F26B43"/>
          </p15:clr>
        </p15:guide>
        <p15:guide id="2" pos="6879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612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74D5905-99E5-40F9-975D-C8067A54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188912"/>
            <a:ext cx="9648825" cy="12604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548C40-38F5-4A13-9F4D-0A39F8B10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588" y="1808163"/>
            <a:ext cx="9648825" cy="3925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2CFAFC-BE98-4123-870C-0B8A04423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1588" y="6502341"/>
            <a:ext cx="112958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AFABAB"/>
                </a:solidFill>
              </a:defRPr>
            </a:lvl1pPr>
          </a:lstStyle>
          <a:p>
            <a:r>
              <a:rPr lang="sv-SE"/>
              <a:t>2018-11-13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978CB0-700B-4D0D-AE0E-64D04B6BB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5967" y="6502341"/>
            <a:ext cx="4900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AFABAB"/>
                </a:solidFill>
              </a:defRPr>
            </a:lvl1pPr>
          </a:lstStyle>
          <a:p>
            <a:r>
              <a:rPr lang="sv-SE"/>
              <a:t>Upphovsrätt och ny teknik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0F6369-E04E-4FF2-B877-8CD07317B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012" y="6502341"/>
            <a:ext cx="73873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AFABAB"/>
                </a:solidFill>
              </a:defRPr>
            </a:lvl1pPr>
          </a:lstStyle>
          <a:p>
            <a:fld id="{2FB68B0C-B4C3-4B82-91AE-0CC6ABA810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6ABBA1-E240-4BA0-BF5D-436A7B610227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8" y="5982318"/>
            <a:ext cx="1542615" cy="6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3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</p:sldLayoutIdLst>
  <p:transition spd="slow">
    <p:randomBar dir="vert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01">
          <p15:clr>
            <a:srgbClr val="F26B43"/>
          </p15:clr>
        </p15:guide>
        <p15:guide id="2" pos="6879">
          <p15:clr>
            <a:srgbClr val="F26B43"/>
          </p15:clr>
        </p15:guide>
        <p15:guide id="3" orient="horz" pos="119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12">
          <p15:clr>
            <a:srgbClr val="F26B43"/>
          </p15:clr>
        </p15:guide>
        <p15:guide id="6" orient="horz" pos="9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646E4-5484-45B7-B01C-B88CDCBD05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Rättsprocesser under GDPR</a:t>
            </a:r>
            <a:br>
              <a:rPr lang="sv-SE" b="1" dirty="0"/>
            </a:br>
            <a:r>
              <a:rPr lang="sv-SE" sz="3100" b="1" dirty="0"/>
              <a:t>GDPR-dagen</a:t>
            </a:r>
            <a:endParaRPr lang="sv-SE" sz="31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810A8AF-BC4C-47B0-8361-19F34B5DE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000" dirty="0"/>
              <a:t>Advokat Henrik Bengtsson, Doktorand i civilrätt / processrätt</a:t>
            </a:r>
          </a:p>
          <a:p>
            <a:r>
              <a:rPr lang="sv-SE" sz="2000" dirty="0"/>
              <a:t>6 februari 2019</a:t>
            </a:r>
          </a:p>
          <a:p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471258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4509" y="1797531"/>
            <a:ext cx="4799604" cy="2561817"/>
          </a:xfrm>
        </p:spPr>
        <p:txBody>
          <a:bodyPr/>
          <a:lstStyle/>
          <a:p>
            <a:r>
              <a:rPr lang="sv-SE" sz="1600" dirty="0"/>
              <a:t>EU-domstolens dom i mål nr C-131/12 (</a:t>
            </a:r>
            <a:r>
              <a:rPr lang="sv-SE" sz="1600" dirty="0" err="1"/>
              <a:t>Costeja</a:t>
            </a:r>
            <a:r>
              <a:rPr lang="sv-SE" sz="1600" dirty="0"/>
              <a:t>)</a:t>
            </a:r>
          </a:p>
          <a:p>
            <a:r>
              <a:rPr lang="sv-SE" sz="1600" dirty="0"/>
              <a:t>EU-domstolens dom i mål nr C-398/15 (</a:t>
            </a:r>
            <a:r>
              <a:rPr lang="sv-SE" sz="1600" dirty="0" err="1"/>
              <a:t>Manni</a:t>
            </a:r>
            <a:r>
              <a:rPr lang="sv-SE" sz="1600" dirty="0"/>
              <a:t>)</a:t>
            </a:r>
          </a:p>
          <a:p>
            <a:r>
              <a:rPr lang="sv-SE" sz="1600" dirty="0"/>
              <a:t>EU-domstolens kommande dom i mål nr C-136/17 (G.C.) </a:t>
            </a:r>
          </a:p>
          <a:p>
            <a:r>
              <a:rPr lang="sv-SE" sz="1600" dirty="0"/>
              <a:t>EU-domstolens dom i mål nr C-507/17 (CNIL)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Rätten att bli bortglömd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096000" y="1776269"/>
            <a:ext cx="5348950" cy="2434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Svea hovrätts dom i mål nr T 4721-16 (G ./. Google LLC)</a:t>
            </a:r>
          </a:p>
          <a:p>
            <a:r>
              <a:rPr lang="sv-SE" sz="1600" dirty="0"/>
              <a:t>Svea hovrätts dom i mål nr FT 8038-16 (H ./. Google LLC)  </a:t>
            </a:r>
          </a:p>
          <a:p>
            <a:r>
              <a:rPr lang="sv-SE" sz="1600" dirty="0"/>
              <a:t>Förvaltningsrättens i Stockholm dom i mål nr 16590-17 (Google LLC ./. Datainspektionen). Överklagad till Kammarrätten i Stockholm (mål nr 4635-18)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74044182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Costejadomen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" y="1810841"/>
            <a:ext cx="10087535" cy="203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62340" y="3138394"/>
            <a:ext cx="9991213" cy="178963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1177699" y="3391919"/>
            <a:ext cx="9975853" cy="169987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8733753" y="2939817"/>
            <a:ext cx="2419800" cy="134780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1144745" y="1743740"/>
            <a:ext cx="7914196" cy="297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1177699" y="3650648"/>
            <a:ext cx="8976394" cy="198863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93958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Balansakten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91" y="1643021"/>
            <a:ext cx="6116679" cy="42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7884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1587" y="1808164"/>
            <a:ext cx="10483807" cy="3735902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Stockholms tingsrätts dom i mål nr FT 8038-16, fastställd av Svea hovrätt i mål nr FT 494-17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Rätten att bli bortglömd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28" y="2489471"/>
            <a:ext cx="9450814" cy="30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3924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3308592" y="1054449"/>
            <a:ext cx="7611821" cy="1260476"/>
          </a:xfrm>
        </p:spPr>
        <p:txBody>
          <a:bodyPr/>
          <a:lstStyle/>
          <a:p>
            <a:r>
              <a:rPr lang="sv-SE" dirty="0"/>
              <a:t>Henrik Bengtsson</a:t>
            </a: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3250684" y="2165722"/>
            <a:ext cx="7612063" cy="8769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henrik.bengtsson@delphi.se</a:t>
            </a:r>
            <a:br>
              <a:rPr lang="sv-SE" dirty="0"/>
            </a:br>
            <a:r>
              <a:rPr lang="sv-SE" dirty="0"/>
              <a:t>+46 709 25 25 16</a:t>
            </a:r>
          </a:p>
        </p:txBody>
      </p:sp>
      <p:pic>
        <p:nvPicPr>
          <p:cNvPr id="11" name="Picture Placeholder 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1219" r="-841" b="32068"/>
          <a:stretch/>
        </p:blipFill>
        <p:spPr>
          <a:xfrm>
            <a:off x="1097048" y="1719588"/>
            <a:ext cx="1908000" cy="1908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0226687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Civilmål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68B0C-B4C3-4B82-91AE-0CC6ABA810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AFAB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/>
              <a:t>Ungefärligen ett mål om året</a:t>
            </a:r>
          </a:p>
          <a:p>
            <a:r>
              <a:rPr lang="sv-SE" sz="1600" dirty="0"/>
              <a:t>Grupptalan har väckts i ett mål (2001)</a:t>
            </a:r>
          </a:p>
          <a:p>
            <a:r>
              <a:rPr lang="sv-SE" sz="1600" dirty="0"/>
              <a:t>Ideellt skadestånd enligt NJA 2013 s. 1046:</a:t>
            </a:r>
          </a:p>
          <a:p>
            <a:pPr marL="444500">
              <a:tabLst>
                <a:tab pos="180975" algn="l"/>
              </a:tabLst>
            </a:pPr>
            <a:r>
              <a:rPr lang="sv-SE" sz="1600" dirty="0"/>
              <a:t>Begränsad integritetskränkning 3 000 kronor</a:t>
            </a:r>
          </a:p>
          <a:p>
            <a:pPr marL="444500"/>
            <a:r>
              <a:rPr lang="sv-SE" sz="1600" dirty="0"/>
              <a:t>Integritetskränkning av normalgraden 5 000 kronor</a:t>
            </a:r>
          </a:p>
          <a:p>
            <a:pPr marL="444500"/>
            <a:r>
              <a:rPr lang="sv-SE" sz="1600" dirty="0"/>
              <a:t>Allvarlig integritetskränkning 10 000 kronor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16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48739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/>
              <a:t>Datainspektionens beslut överklagas i första instans till Förvaltningsrätten i Stockholm</a:t>
            </a:r>
          </a:p>
          <a:p>
            <a:r>
              <a:rPr lang="sv-SE" sz="1600" dirty="0"/>
              <a:t>Ungefär 10-15 avgöranden per år.</a:t>
            </a:r>
          </a:p>
          <a:p>
            <a:r>
              <a:rPr lang="sv-SE" sz="1600" dirty="0"/>
              <a:t>Många avgöranden har rört kameraövervakning</a:t>
            </a:r>
          </a:p>
          <a:p>
            <a:r>
              <a:rPr lang="sv-SE" sz="1600" dirty="0"/>
              <a:t>Datainspektionen har framgång i en majoritet av målen i förvaltningsrätten</a:t>
            </a:r>
          </a:p>
          <a:p>
            <a:r>
              <a:rPr lang="sv-SE" sz="1600" dirty="0"/>
              <a:t>Muntlig förhandling är mycket ovanligt</a:t>
            </a:r>
          </a:p>
          <a:p>
            <a:r>
              <a:rPr lang="sv-SE" sz="1600" dirty="0"/>
              <a:t>Ny bevisning kan åberopas när som helst under processen</a:t>
            </a:r>
          </a:p>
          <a:p>
            <a:pPr marL="0" indent="0">
              <a:buNone/>
            </a:pPr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Förvaltningsrättsliga mål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3</a:t>
            </a:fld>
            <a:endParaRPr lang="sv-SE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0" b="16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466102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/>
              <a:t>Domskälen är normalt mycket kortfattade utan EU-rättsliga referenser</a:t>
            </a:r>
          </a:p>
          <a:p>
            <a:r>
              <a:rPr lang="sv-SE" sz="1600" dirty="0"/>
              <a:t>Domstolarna har använt SOU 1997:39 som primär rättskälla</a:t>
            </a:r>
          </a:p>
          <a:p>
            <a:r>
              <a:rPr lang="sv-SE" sz="1600" dirty="0"/>
              <a:t>Förvaltningsdomstolarna begär inte förhandsbesked i dataskyddsfrågor</a:t>
            </a:r>
          </a:p>
          <a:p>
            <a:pPr marL="0" indent="0">
              <a:buNone/>
            </a:pPr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Förvaltningsrättsliga mål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0" b="16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607778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GDPR – sanktioner inom EU så här långt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271587" y="1808163"/>
            <a:ext cx="9648825" cy="3358197"/>
          </a:xfrm>
        </p:spPr>
        <p:txBody>
          <a:bodyPr/>
          <a:lstStyle/>
          <a:p>
            <a:r>
              <a:rPr lang="sv-SE" sz="1600" dirty="0"/>
              <a:t>Österrike: Otillåten kameraövervakning av trottoaren utanför en vadslagningsbutik </a:t>
            </a:r>
            <a:r>
              <a:rPr lang="sv-SE" sz="1600" b="1" dirty="0"/>
              <a:t>4.800 EUR</a:t>
            </a:r>
          </a:p>
          <a:p>
            <a:r>
              <a:rPr lang="sv-SE" sz="1600" dirty="0"/>
              <a:t>Österrike: 115 pågående förfaranden rörande sanktionsavgift i slutet av 2018</a:t>
            </a:r>
          </a:p>
          <a:p>
            <a:r>
              <a:rPr lang="sv-SE" sz="1600" dirty="0"/>
              <a:t>Portugal:  Tre sanktionsavgifter mot ett sjukhus på grund av överträdelse av principen om säkerhet för personuppgifter och principen om uppgiftsminimering (</a:t>
            </a:r>
            <a:r>
              <a:rPr lang="sv-SE" sz="1600" dirty="0" err="1"/>
              <a:t>bl</a:t>
            </a:r>
            <a:r>
              <a:rPr lang="sv-SE" sz="1600" dirty="0"/>
              <a:t> a hade alltför många </a:t>
            </a:r>
            <a:r>
              <a:rPr lang="sv-SE" sz="1600"/>
              <a:t>personer tillgång </a:t>
            </a:r>
            <a:r>
              <a:rPr lang="sv-SE" sz="1600" dirty="0"/>
              <a:t>till patientuppgifter) </a:t>
            </a:r>
            <a:r>
              <a:rPr lang="sv-SE" sz="1600" b="1" dirty="0"/>
              <a:t>400.000 EUR</a:t>
            </a:r>
          </a:p>
          <a:p>
            <a:r>
              <a:rPr lang="sv-SE" sz="1600" dirty="0"/>
              <a:t>Tyskland: Dataläckage från Knuddels.de av 808.000 e-postadresser och 1.8 miljoner användarnamn och lösenord. Otillräcklig säkerhet. </a:t>
            </a:r>
            <a:r>
              <a:rPr lang="sv-SE" sz="1600" b="1" dirty="0"/>
              <a:t>20.000 EUR</a:t>
            </a:r>
          </a:p>
          <a:p>
            <a:r>
              <a:rPr lang="sv-SE" sz="1600" dirty="0"/>
              <a:t>Frankrike: CNIL menar att Googles användarvillkor inte innehåller tillräcklig information om samtycke och inte ger användaren tillräcklig kontroll över sina uppgifter. </a:t>
            </a:r>
            <a:r>
              <a:rPr lang="sv-SE" sz="1600" b="1" dirty="0"/>
              <a:t>50.000.000 EUR.</a:t>
            </a:r>
          </a:p>
          <a:p>
            <a:r>
              <a:rPr lang="sv-SE" sz="1600" dirty="0"/>
              <a:t>Marriott? Dataläckage av 500 miljoner gästkonton under 2014-2018</a:t>
            </a:r>
          </a:p>
          <a:p>
            <a:pPr marL="0" indent="0">
              <a:buNone/>
            </a:pPr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12771133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1587" y="1808164"/>
            <a:ext cx="10483807" cy="3735902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Värdet av svenska förarbetsuttalanden på det harmoniserade området är mycket begränsat (C-731/02 [Björnekulla])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GDPR - rättskällorna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05" y="2748359"/>
            <a:ext cx="8136136" cy="2795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32867" y="4632853"/>
            <a:ext cx="1717854" cy="227137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1988402" y="4884881"/>
            <a:ext cx="7795350" cy="227137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1964276" y="5148022"/>
            <a:ext cx="2457853" cy="227137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80520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GDPR - rättskällorna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82" y="1849108"/>
            <a:ext cx="8381925" cy="43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74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1587" y="1808164"/>
            <a:ext cx="10519920" cy="714497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Uttalanden av Artikel 29-gruppen och Europeiska Dataskyddsstyrelsen har visst värde (jfr Svea hovrätts dom i mål nr T 4721-16) 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endParaRPr lang="sv-SE" sz="1400" dirty="0"/>
          </a:p>
          <a:p>
            <a:endParaRPr lang="sv-SE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GDPR - rättskällorna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053" y="2522661"/>
            <a:ext cx="6483241" cy="3854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79952" y="2615623"/>
            <a:ext cx="4412512" cy="255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12045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8B0C-B4C3-4B82-91AE-0CC6ABA810C1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609" y="677237"/>
            <a:ext cx="4462608" cy="55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4989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elphi">
  <a:themeElements>
    <a:clrScheme name="Delphi">
      <a:dk1>
        <a:sysClr val="windowText" lastClr="000000"/>
      </a:dk1>
      <a:lt1>
        <a:sysClr val="window" lastClr="FFFFFF"/>
      </a:lt1>
      <a:dk2>
        <a:srgbClr val="ECECEC"/>
      </a:dk2>
      <a:lt2>
        <a:srgbClr val="595959"/>
      </a:lt2>
      <a:accent1>
        <a:srgbClr val="294D54"/>
      </a:accent1>
      <a:accent2>
        <a:srgbClr val="651230"/>
      </a:accent2>
      <a:accent3>
        <a:srgbClr val="5A5954"/>
      </a:accent3>
      <a:accent4>
        <a:srgbClr val="8A7366"/>
      </a:accent4>
      <a:accent5>
        <a:srgbClr val="749DA8"/>
      </a:accent5>
      <a:accent6>
        <a:srgbClr val="AA5A63"/>
      </a:accent6>
      <a:hlink>
        <a:srgbClr val="0563C1"/>
      </a:hlink>
      <a:folHlink>
        <a:srgbClr val="954F72"/>
      </a:folHlink>
    </a:clrScheme>
    <a:fontScheme name="Delphi">
      <a:majorFont>
        <a:latin typeface="Noe Display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phi Grundmall 180925.pptx [Read-Only]" id="{12D83844-11AD-401B-88FC-CA40FD085068}" vid="{CE202296-21A8-4B52-AEA8-92756B43AB53}"/>
    </a:ext>
  </a:extLst>
</a:theme>
</file>

<file path=ppt/theme/theme2.xml><?xml version="1.0" encoding="utf-8"?>
<a:theme xmlns:a="http://schemas.openxmlformats.org/drawingml/2006/main" name="1_Delphi">
  <a:themeElements>
    <a:clrScheme name="Delphi">
      <a:dk1>
        <a:sysClr val="windowText" lastClr="000000"/>
      </a:dk1>
      <a:lt1>
        <a:sysClr val="window" lastClr="FFFFFF"/>
      </a:lt1>
      <a:dk2>
        <a:srgbClr val="ECECEC"/>
      </a:dk2>
      <a:lt2>
        <a:srgbClr val="595959"/>
      </a:lt2>
      <a:accent1>
        <a:srgbClr val="294D54"/>
      </a:accent1>
      <a:accent2>
        <a:srgbClr val="651230"/>
      </a:accent2>
      <a:accent3>
        <a:srgbClr val="5A5954"/>
      </a:accent3>
      <a:accent4>
        <a:srgbClr val="8A7366"/>
      </a:accent4>
      <a:accent5>
        <a:srgbClr val="749DA8"/>
      </a:accent5>
      <a:accent6>
        <a:srgbClr val="AA5A63"/>
      </a:accent6>
      <a:hlink>
        <a:srgbClr val="0563C1"/>
      </a:hlink>
      <a:folHlink>
        <a:srgbClr val="954F72"/>
      </a:folHlink>
    </a:clrScheme>
    <a:fontScheme name="Delphi">
      <a:majorFont>
        <a:latin typeface="Noe Display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phi.potx" id="{57495FB1-0B23-4904-BD44-5CD97FDF0B4F}" vid="{64D9BC70-8ADE-4ABF-A506-F52F1D567F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4738</TotalTime>
  <Words>433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Noe Display Bold</vt:lpstr>
      <vt:lpstr>Delphi</vt:lpstr>
      <vt:lpstr>1_Delphi</vt:lpstr>
      <vt:lpstr>Rättsprocesser under GDPR GDPR-dagen</vt:lpstr>
      <vt:lpstr>Civilmål</vt:lpstr>
      <vt:lpstr>Förvaltningsrättsliga mål</vt:lpstr>
      <vt:lpstr>Förvaltningsrättsliga mål</vt:lpstr>
      <vt:lpstr>GDPR – sanktioner inom EU så här långt</vt:lpstr>
      <vt:lpstr>GDPR - rättskällorna</vt:lpstr>
      <vt:lpstr>GDPR - rättskällorna</vt:lpstr>
      <vt:lpstr>GDPR - rättskällorna</vt:lpstr>
      <vt:lpstr>PowerPoint Presentation</vt:lpstr>
      <vt:lpstr>Rätten att bli bortglömd</vt:lpstr>
      <vt:lpstr>Costejadomen</vt:lpstr>
      <vt:lpstr>Balansakten</vt:lpstr>
      <vt:lpstr>Rätten att bli bortglömd</vt:lpstr>
      <vt:lpstr>Henrik Bengtsson</vt:lpstr>
    </vt:vector>
  </TitlesOfParts>
  <Company>Advokatfirman Delphi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</dc:title>
  <dc:creator>Linus Larsén</dc:creator>
  <cp:lastModifiedBy>Josefin Seglem</cp:lastModifiedBy>
  <cp:revision>69</cp:revision>
  <dcterms:created xsi:type="dcterms:W3CDTF">2018-10-15T07:55:25Z</dcterms:created>
  <dcterms:modified xsi:type="dcterms:W3CDTF">2019-02-11T14:36:14Z</dcterms:modified>
</cp:coreProperties>
</file>