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  <p:sldMasterId id="2147483698" r:id="rId5"/>
    <p:sldMasterId id="2147483713" r:id="rId6"/>
    <p:sldMasterId id="2147483728" r:id="rId7"/>
    <p:sldMasterId id="2147483769" r:id="rId8"/>
  </p:sldMasterIdLst>
  <p:notesMasterIdLst>
    <p:notesMasterId r:id="rId25"/>
  </p:notesMasterIdLst>
  <p:handoutMasterIdLst>
    <p:handoutMasterId r:id="rId26"/>
  </p:handoutMasterIdLst>
  <p:sldIdLst>
    <p:sldId id="267" r:id="rId9"/>
    <p:sldId id="290" r:id="rId10"/>
    <p:sldId id="259" r:id="rId11"/>
    <p:sldId id="260" r:id="rId12"/>
    <p:sldId id="292" r:id="rId13"/>
    <p:sldId id="262" r:id="rId14"/>
    <p:sldId id="293" r:id="rId15"/>
    <p:sldId id="269" r:id="rId16"/>
    <p:sldId id="270" r:id="rId17"/>
    <p:sldId id="271" r:id="rId18"/>
    <p:sldId id="274" r:id="rId19"/>
    <p:sldId id="275" r:id="rId20"/>
    <p:sldId id="277" r:id="rId21"/>
    <p:sldId id="276" r:id="rId22"/>
    <p:sldId id="294" r:id="rId23"/>
    <p:sldId id="288" r:id="rId24"/>
  </p:sldIdLst>
  <p:sldSz cx="9144000" cy="5715000" type="screen16x10"/>
  <p:notesSz cx="6858000" cy="9144000"/>
  <p:defaultTextStyle>
    <a:defPPr>
      <a:defRPr lang="sv-S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58" y="9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EE1F4-9318-4020-9ED4-C0209A17FC7C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sv-SE"/>
        </a:p>
      </dgm:t>
    </dgm:pt>
    <dgm:pt modelId="{E42ED88C-23C4-443E-841B-1626CF8BFB16}">
      <dgm:prSet phldrT="[Text]"/>
      <dgm:spPr/>
      <dgm:t>
        <a:bodyPr/>
        <a:lstStyle/>
        <a:p>
          <a:r>
            <a:rPr lang="sv-SE" dirty="0">
              <a:latin typeface="+mj-lt"/>
            </a:rPr>
            <a:t>Personuppgifter</a:t>
          </a:r>
        </a:p>
      </dgm:t>
    </dgm:pt>
    <dgm:pt modelId="{AF134DAF-1772-4927-8312-E1B3D022ED0E}" type="parTrans" cxnId="{4C24B5C9-0D96-4B4B-8BB3-E35C73776A2C}">
      <dgm:prSet/>
      <dgm:spPr/>
      <dgm:t>
        <a:bodyPr/>
        <a:lstStyle/>
        <a:p>
          <a:endParaRPr lang="sv-SE"/>
        </a:p>
      </dgm:t>
    </dgm:pt>
    <dgm:pt modelId="{5CD98F6C-826C-4827-816D-A1DF7E70B225}" type="sibTrans" cxnId="{4C24B5C9-0D96-4B4B-8BB3-E35C73776A2C}">
      <dgm:prSet/>
      <dgm:spPr/>
      <dgm:t>
        <a:bodyPr/>
        <a:lstStyle/>
        <a:p>
          <a:endParaRPr lang="sv-SE"/>
        </a:p>
      </dgm:t>
    </dgm:pt>
    <dgm:pt modelId="{337D87D2-59CA-40F3-ACAD-AB59C8ADA3E8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Upplysning som direkt eller indirekt kan kopplas till identifierbar person </a:t>
          </a:r>
        </a:p>
      </dgm:t>
    </dgm:pt>
    <dgm:pt modelId="{12966748-6F1D-45FD-8058-DDD23014479D}" type="parTrans" cxnId="{FDED8B86-9BD2-446B-917E-335EC59B03AD}">
      <dgm:prSet/>
      <dgm:spPr/>
      <dgm:t>
        <a:bodyPr/>
        <a:lstStyle/>
        <a:p>
          <a:endParaRPr lang="sv-SE"/>
        </a:p>
      </dgm:t>
    </dgm:pt>
    <dgm:pt modelId="{79F74542-DC0B-46B0-9FA8-989791F80D86}" type="sibTrans" cxnId="{FDED8B86-9BD2-446B-917E-335EC59B03AD}">
      <dgm:prSet/>
      <dgm:spPr/>
      <dgm:t>
        <a:bodyPr/>
        <a:lstStyle/>
        <a:p>
          <a:endParaRPr lang="sv-SE"/>
        </a:p>
      </dgm:t>
    </dgm:pt>
    <dgm:pt modelId="{FC3AB63D-4A69-4925-84CB-CF6EA4EDA456}">
      <dgm:prSet phldrT="[Text]"/>
      <dgm:spPr/>
      <dgm:t>
        <a:bodyPr/>
        <a:lstStyle/>
        <a:p>
          <a:r>
            <a:rPr lang="sv-SE" dirty="0" err="1">
              <a:latin typeface="+mj-lt"/>
            </a:rPr>
            <a:t>Pseudonymiserade</a:t>
          </a:r>
          <a:r>
            <a:rPr lang="sv-SE" dirty="0">
              <a:latin typeface="+mj-lt"/>
            </a:rPr>
            <a:t> uppgifter</a:t>
          </a:r>
        </a:p>
      </dgm:t>
    </dgm:pt>
    <dgm:pt modelId="{174250C7-9EEC-412F-85A5-64817A36D1C2}" type="parTrans" cxnId="{0AAA0949-995C-4AB4-A6E9-B6F0B6766F96}">
      <dgm:prSet/>
      <dgm:spPr/>
      <dgm:t>
        <a:bodyPr/>
        <a:lstStyle/>
        <a:p>
          <a:endParaRPr lang="sv-SE"/>
        </a:p>
      </dgm:t>
    </dgm:pt>
    <dgm:pt modelId="{5E579FF1-7407-4CF4-92CE-BAE677028B7F}" type="sibTrans" cxnId="{0AAA0949-995C-4AB4-A6E9-B6F0B6766F96}">
      <dgm:prSet/>
      <dgm:spPr/>
      <dgm:t>
        <a:bodyPr/>
        <a:lstStyle/>
        <a:p>
          <a:endParaRPr lang="sv-SE"/>
        </a:p>
      </dgm:t>
    </dgm:pt>
    <dgm:pt modelId="{02801C9E-CE82-4501-8971-40F359416E67}">
      <dgm:prSet phldrT="[Text]"/>
      <dgm:spPr/>
      <dgm:t>
        <a:bodyPr/>
        <a:lstStyle/>
        <a:p>
          <a:r>
            <a:rPr lang="sv-SE" dirty="0">
              <a:latin typeface="+mj-lt"/>
            </a:rPr>
            <a:t>Upplysning som inte längre kan tillskrivas en specifik person utan att kompletterande uppgifter används under förutsättning att de kompletterande uppgifterna förvaras separat</a:t>
          </a:r>
        </a:p>
      </dgm:t>
    </dgm:pt>
    <dgm:pt modelId="{500EB444-FCB5-4EC6-83B1-AD065EFE0BD4}" type="parTrans" cxnId="{591EE991-074F-4E4B-82D3-935C24A55950}">
      <dgm:prSet/>
      <dgm:spPr/>
      <dgm:t>
        <a:bodyPr/>
        <a:lstStyle/>
        <a:p>
          <a:endParaRPr lang="sv-SE"/>
        </a:p>
      </dgm:t>
    </dgm:pt>
    <dgm:pt modelId="{F6B24715-47B5-484F-BE77-DEA0870077DE}" type="sibTrans" cxnId="{591EE991-074F-4E4B-82D3-935C24A55950}">
      <dgm:prSet/>
      <dgm:spPr/>
      <dgm:t>
        <a:bodyPr/>
        <a:lstStyle/>
        <a:p>
          <a:endParaRPr lang="sv-SE"/>
        </a:p>
      </dgm:t>
    </dgm:pt>
    <dgm:pt modelId="{3295AE86-4305-4202-9B96-F7C944582E82}">
      <dgm:prSet phldrT="[Text]"/>
      <dgm:spPr/>
      <dgm:t>
        <a:bodyPr/>
        <a:lstStyle/>
        <a:p>
          <a:r>
            <a:rPr lang="sv-SE" dirty="0">
              <a:latin typeface="+mj-lt"/>
            </a:rPr>
            <a:t>Anonymiserade uppgifter</a:t>
          </a:r>
        </a:p>
      </dgm:t>
    </dgm:pt>
    <dgm:pt modelId="{73BFCB04-9B6D-4C1C-A46B-74D447AEABC9}" type="parTrans" cxnId="{8CB68068-3958-4D2B-9DC7-74BAEC637FAE}">
      <dgm:prSet/>
      <dgm:spPr/>
      <dgm:t>
        <a:bodyPr/>
        <a:lstStyle/>
        <a:p>
          <a:endParaRPr lang="sv-SE"/>
        </a:p>
      </dgm:t>
    </dgm:pt>
    <dgm:pt modelId="{C325CAC5-7745-476E-AF65-594F46FFA2B9}" type="sibTrans" cxnId="{8CB68068-3958-4D2B-9DC7-74BAEC637FAE}">
      <dgm:prSet/>
      <dgm:spPr/>
      <dgm:t>
        <a:bodyPr/>
        <a:lstStyle/>
        <a:p>
          <a:endParaRPr lang="sv-SE"/>
        </a:p>
      </dgm:t>
    </dgm:pt>
    <dgm:pt modelId="{18B695E9-49A9-4FF7-94D4-7424D8DF4442}">
      <dgm:prSet phldrT="[Text]"/>
      <dgm:spPr/>
      <dgm:t>
        <a:bodyPr/>
        <a:lstStyle/>
        <a:p>
          <a:r>
            <a:rPr lang="sv-SE" dirty="0">
              <a:latin typeface="+mj-lt"/>
            </a:rPr>
            <a:t>Helt anonymiserad data, som inte på något sätt kan kopplas till person</a:t>
          </a:r>
        </a:p>
      </dgm:t>
    </dgm:pt>
    <dgm:pt modelId="{745664DA-41A9-4BC4-8F9D-13214ED42E6D}" type="parTrans" cxnId="{F4EB03CF-A430-4F89-85B6-4B052ED4F0C5}">
      <dgm:prSet/>
      <dgm:spPr/>
      <dgm:t>
        <a:bodyPr/>
        <a:lstStyle/>
        <a:p>
          <a:endParaRPr lang="sv-SE"/>
        </a:p>
      </dgm:t>
    </dgm:pt>
    <dgm:pt modelId="{6DE4C0FE-D857-4882-99DD-7E9AE1915A7F}" type="sibTrans" cxnId="{F4EB03CF-A430-4F89-85B6-4B052ED4F0C5}">
      <dgm:prSet/>
      <dgm:spPr/>
      <dgm:t>
        <a:bodyPr/>
        <a:lstStyle/>
        <a:p>
          <a:endParaRPr lang="sv-SE"/>
        </a:p>
      </dgm:t>
    </dgm:pt>
    <dgm:pt modelId="{7FE84DFD-982F-480E-BB9D-65C9F2589E4C}" type="pres">
      <dgm:prSet presAssocID="{0C5EE1F4-9318-4020-9ED4-C0209A17FC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B35EC01-7FF9-4E75-8486-109338B7D1F8}" type="pres">
      <dgm:prSet presAssocID="{E42ED88C-23C4-443E-841B-1626CF8BFB16}" presName="horFlow" presStyleCnt="0"/>
      <dgm:spPr/>
    </dgm:pt>
    <dgm:pt modelId="{16EE6575-7371-4F0A-8152-AFC6FAA83947}" type="pres">
      <dgm:prSet presAssocID="{E42ED88C-23C4-443E-841B-1626CF8BFB16}" presName="bigChev" presStyleLbl="node1" presStyleIdx="0" presStyleCnt="3" custLinFactNeighborX="2408" custLinFactNeighborY="5870"/>
      <dgm:spPr/>
    </dgm:pt>
    <dgm:pt modelId="{B939095D-E335-4B0D-A623-4710D6DF0E15}" type="pres">
      <dgm:prSet presAssocID="{12966748-6F1D-45FD-8058-DDD23014479D}" presName="parTrans" presStyleCnt="0"/>
      <dgm:spPr/>
    </dgm:pt>
    <dgm:pt modelId="{9E8EA505-5F7F-401B-83CA-FBD9FDDB3E34}" type="pres">
      <dgm:prSet presAssocID="{337D87D2-59CA-40F3-ACAD-AB59C8ADA3E8}" presName="node" presStyleLbl="alignAccFollowNode1" presStyleIdx="0" presStyleCnt="3" custLinFactNeighborX="-1204" custLinFactNeighborY="8188">
        <dgm:presLayoutVars>
          <dgm:bulletEnabled val="1"/>
        </dgm:presLayoutVars>
      </dgm:prSet>
      <dgm:spPr/>
    </dgm:pt>
    <dgm:pt modelId="{E028326A-9372-4846-9E6A-86897CD660A2}" type="pres">
      <dgm:prSet presAssocID="{E42ED88C-23C4-443E-841B-1626CF8BFB16}" presName="vSp" presStyleCnt="0"/>
      <dgm:spPr/>
    </dgm:pt>
    <dgm:pt modelId="{EC698AD3-0010-4AFA-A21E-990EC50506F2}" type="pres">
      <dgm:prSet presAssocID="{FC3AB63D-4A69-4925-84CB-CF6EA4EDA456}" presName="horFlow" presStyleCnt="0"/>
      <dgm:spPr/>
    </dgm:pt>
    <dgm:pt modelId="{78061E61-E927-4063-8214-F5E86777BB74}" type="pres">
      <dgm:prSet presAssocID="{FC3AB63D-4A69-4925-84CB-CF6EA4EDA456}" presName="bigChev" presStyleLbl="node1" presStyleIdx="1" presStyleCnt="3"/>
      <dgm:spPr/>
    </dgm:pt>
    <dgm:pt modelId="{0573B9C5-B2D6-4320-8D10-9BF41F88A502}" type="pres">
      <dgm:prSet presAssocID="{500EB444-FCB5-4EC6-83B1-AD065EFE0BD4}" presName="parTrans" presStyleCnt="0"/>
      <dgm:spPr/>
    </dgm:pt>
    <dgm:pt modelId="{896218AD-1F72-4394-B979-A493A7FB5D53}" type="pres">
      <dgm:prSet presAssocID="{02801C9E-CE82-4501-8971-40F359416E67}" presName="node" presStyleLbl="alignAccFollowNode1" presStyleIdx="1" presStyleCnt="3">
        <dgm:presLayoutVars>
          <dgm:bulletEnabled val="1"/>
        </dgm:presLayoutVars>
      </dgm:prSet>
      <dgm:spPr/>
    </dgm:pt>
    <dgm:pt modelId="{A496F58C-4955-43EE-88FE-B2BF3773D0CF}" type="pres">
      <dgm:prSet presAssocID="{FC3AB63D-4A69-4925-84CB-CF6EA4EDA456}" presName="vSp" presStyleCnt="0"/>
      <dgm:spPr/>
    </dgm:pt>
    <dgm:pt modelId="{778F63C1-A3B2-4418-88A1-55E90FDDA510}" type="pres">
      <dgm:prSet presAssocID="{3295AE86-4305-4202-9B96-F7C944582E82}" presName="horFlow" presStyleCnt="0"/>
      <dgm:spPr/>
    </dgm:pt>
    <dgm:pt modelId="{BF0B0D43-A745-4697-8F41-57B63F0D2C44}" type="pres">
      <dgm:prSet presAssocID="{3295AE86-4305-4202-9B96-F7C944582E82}" presName="bigChev" presStyleLbl="node1" presStyleIdx="2" presStyleCnt="3" custLinFactNeighborX="-2408" custLinFactNeighborY="-9194"/>
      <dgm:spPr/>
    </dgm:pt>
    <dgm:pt modelId="{CFE67659-4942-4ED5-9129-DDD6666BFEC5}" type="pres">
      <dgm:prSet presAssocID="{745664DA-41A9-4BC4-8F9D-13214ED42E6D}" presName="parTrans" presStyleCnt="0"/>
      <dgm:spPr/>
    </dgm:pt>
    <dgm:pt modelId="{9B73DAE4-BCAB-43A7-9AD2-26ABCD38C74D}" type="pres">
      <dgm:prSet presAssocID="{18B695E9-49A9-4FF7-94D4-7424D8DF4442}" presName="node" presStyleLbl="alignAccFollowNode1" presStyleIdx="2" presStyleCnt="3" custLinFactNeighborX="2408" custLinFactNeighborY="-9900">
        <dgm:presLayoutVars>
          <dgm:bulletEnabled val="1"/>
        </dgm:presLayoutVars>
      </dgm:prSet>
      <dgm:spPr/>
    </dgm:pt>
  </dgm:ptLst>
  <dgm:cxnLst>
    <dgm:cxn modelId="{35989D00-C585-4D2E-AE3D-36CBA8CA454E}" type="presOf" srcId="{337D87D2-59CA-40F3-ACAD-AB59C8ADA3E8}" destId="{9E8EA505-5F7F-401B-83CA-FBD9FDDB3E34}" srcOrd="0" destOrd="0" presId="urn:microsoft.com/office/officeart/2005/8/layout/lProcess3"/>
    <dgm:cxn modelId="{6018EC2F-2003-4CBF-B643-403BE9CDBA27}" type="presOf" srcId="{0C5EE1F4-9318-4020-9ED4-C0209A17FC7C}" destId="{7FE84DFD-982F-480E-BB9D-65C9F2589E4C}" srcOrd="0" destOrd="0" presId="urn:microsoft.com/office/officeart/2005/8/layout/lProcess3"/>
    <dgm:cxn modelId="{4342D13E-75CF-4F0F-8D0E-0E9A7EC7781D}" type="presOf" srcId="{3295AE86-4305-4202-9B96-F7C944582E82}" destId="{BF0B0D43-A745-4697-8F41-57B63F0D2C44}" srcOrd="0" destOrd="0" presId="urn:microsoft.com/office/officeart/2005/8/layout/lProcess3"/>
    <dgm:cxn modelId="{E78FC843-70CF-48BA-AD9F-2B19F448060E}" type="presOf" srcId="{FC3AB63D-4A69-4925-84CB-CF6EA4EDA456}" destId="{78061E61-E927-4063-8214-F5E86777BB74}" srcOrd="0" destOrd="0" presId="urn:microsoft.com/office/officeart/2005/8/layout/lProcess3"/>
    <dgm:cxn modelId="{8CB68068-3958-4D2B-9DC7-74BAEC637FAE}" srcId="{0C5EE1F4-9318-4020-9ED4-C0209A17FC7C}" destId="{3295AE86-4305-4202-9B96-F7C944582E82}" srcOrd="2" destOrd="0" parTransId="{73BFCB04-9B6D-4C1C-A46B-74D447AEABC9}" sibTransId="{C325CAC5-7745-476E-AF65-594F46FFA2B9}"/>
    <dgm:cxn modelId="{0AAA0949-995C-4AB4-A6E9-B6F0B6766F96}" srcId="{0C5EE1F4-9318-4020-9ED4-C0209A17FC7C}" destId="{FC3AB63D-4A69-4925-84CB-CF6EA4EDA456}" srcOrd="1" destOrd="0" parTransId="{174250C7-9EEC-412F-85A5-64817A36D1C2}" sibTransId="{5E579FF1-7407-4CF4-92CE-BAE677028B7F}"/>
    <dgm:cxn modelId="{AC9BAC4C-5B0F-4639-924E-3FC8D7D740DE}" type="presOf" srcId="{E42ED88C-23C4-443E-841B-1626CF8BFB16}" destId="{16EE6575-7371-4F0A-8152-AFC6FAA83947}" srcOrd="0" destOrd="0" presId="urn:microsoft.com/office/officeart/2005/8/layout/lProcess3"/>
    <dgm:cxn modelId="{FDED8B86-9BD2-446B-917E-335EC59B03AD}" srcId="{E42ED88C-23C4-443E-841B-1626CF8BFB16}" destId="{337D87D2-59CA-40F3-ACAD-AB59C8ADA3E8}" srcOrd="0" destOrd="0" parTransId="{12966748-6F1D-45FD-8058-DDD23014479D}" sibTransId="{79F74542-DC0B-46B0-9FA8-989791F80D86}"/>
    <dgm:cxn modelId="{0E6DB28C-C7BE-4A96-A684-55BEE50BEA45}" type="presOf" srcId="{02801C9E-CE82-4501-8971-40F359416E67}" destId="{896218AD-1F72-4394-B979-A493A7FB5D53}" srcOrd="0" destOrd="0" presId="urn:microsoft.com/office/officeart/2005/8/layout/lProcess3"/>
    <dgm:cxn modelId="{591EE991-074F-4E4B-82D3-935C24A55950}" srcId="{FC3AB63D-4A69-4925-84CB-CF6EA4EDA456}" destId="{02801C9E-CE82-4501-8971-40F359416E67}" srcOrd="0" destOrd="0" parTransId="{500EB444-FCB5-4EC6-83B1-AD065EFE0BD4}" sibTransId="{F6B24715-47B5-484F-BE77-DEA0870077DE}"/>
    <dgm:cxn modelId="{4C24B5C9-0D96-4B4B-8BB3-E35C73776A2C}" srcId="{0C5EE1F4-9318-4020-9ED4-C0209A17FC7C}" destId="{E42ED88C-23C4-443E-841B-1626CF8BFB16}" srcOrd="0" destOrd="0" parTransId="{AF134DAF-1772-4927-8312-E1B3D022ED0E}" sibTransId="{5CD98F6C-826C-4827-816D-A1DF7E70B225}"/>
    <dgm:cxn modelId="{F4EB03CF-A430-4F89-85B6-4B052ED4F0C5}" srcId="{3295AE86-4305-4202-9B96-F7C944582E82}" destId="{18B695E9-49A9-4FF7-94D4-7424D8DF4442}" srcOrd="0" destOrd="0" parTransId="{745664DA-41A9-4BC4-8F9D-13214ED42E6D}" sibTransId="{6DE4C0FE-D857-4882-99DD-7E9AE1915A7F}"/>
    <dgm:cxn modelId="{AFC73AE0-F0AF-4F5A-9E0C-3C3C3BA2A211}" type="presOf" srcId="{18B695E9-49A9-4FF7-94D4-7424D8DF4442}" destId="{9B73DAE4-BCAB-43A7-9AD2-26ABCD38C74D}" srcOrd="0" destOrd="0" presId="urn:microsoft.com/office/officeart/2005/8/layout/lProcess3"/>
    <dgm:cxn modelId="{EF4660B3-0F54-425F-AAC0-75C94EA297FE}" type="presParOf" srcId="{7FE84DFD-982F-480E-BB9D-65C9F2589E4C}" destId="{DB35EC01-7FF9-4E75-8486-109338B7D1F8}" srcOrd="0" destOrd="0" presId="urn:microsoft.com/office/officeart/2005/8/layout/lProcess3"/>
    <dgm:cxn modelId="{AF491C8F-8C4B-4EC3-8CA4-2C30478C721B}" type="presParOf" srcId="{DB35EC01-7FF9-4E75-8486-109338B7D1F8}" destId="{16EE6575-7371-4F0A-8152-AFC6FAA83947}" srcOrd="0" destOrd="0" presId="urn:microsoft.com/office/officeart/2005/8/layout/lProcess3"/>
    <dgm:cxn modelId="{543190ED-A95C-499C-9AAF-CC297B7E1C73}" type="presParOf" srcId="{DB35EC01-7FF9-4E75-8486-109338B7D1F8}" destId="{B939095D-E335-4B0D-A623-4710D6DF0E15}" srcOrd="1" destOrd="0" presId="urn:microsoft.com/office/officeart/2005/8/layout/lProcess3"/>
    <dgm:cxn modelId="{18CDD9F7-53DA-4214-98D1-6FA617AC9216}" type="presParOf" srcId="{DB35EC01-7FF9-4E75-8486-109338B7D1F8}" destId="{9E8EA505-5F7F-401B-83CA-FBD9FDDB3E34}" srcOrd="2" destOrd="0" presId="urn:microsoft.com/office/officeart/2005/8/layout/lProcess3"/>
    <dgm:cxn modelId="{29727F0E-E5CC-46D8-A5B3-6B5408E7C56A}" type="presParOf" srcId="{7FE84DFD-982F-480E-BB9D-65C9F2589E4C}" destId="{E028326A-9372-4846-9E6A-86897CD660A2}" srcOrd="1" destOrd="0" presId="urn:microsoft.com/office/officeart/2005/8/layout/lProcess3"/>
    <dgm:cxn modelId="{44EA1249-D6C1-4598-BF33-F62EEDE61B16}" type="presParOf" srcId="{7FE84DFD-982F-480E-BB9D-65C9F2589E4C}" destId="{EC698AD3-0010-4AFA-A21E-990EC50506F2}" srcOrd="2" destOrd="0" presId="urn:microsoft.com/office/officeart/2005/8/layout/lProcess3"/>
    <dgm:cxn modelId="{8DF2924E-432A-4409-839D-9CCE927BB80F}" type="presParOf" srcId="{EC698AD3-0010-4AFA-A21E-990EC50506F2}" destId="{78061E61-E927-4063-8214-F5E86777BB74}" srcOrd="0" destOrd="0" presId="urn:microsoft.com/office/officeart/2005/8/layout/lProcess3"/>
    <dgm:cxn modelId="{A82B0972-0119-4993-A4A1-5C6A7DFCBE0A}" type="presParOf" srcId="{EC698AD3-0010-4AFA-A21E-990EC50506F2}" destId="{0573B9C5-B2D6-4320-8D10-9BF41F88A502}" srcOrd="1" destOrd="0" presId="urn:microsoft.com/office/officeart/2005/8/layout/lProcess3"/>
    <dgm:cxn modelId="{A41E39FD-9508-4F10-80BF-7DE5CA08A8CF}" type="presParOf" srcId="{EC698AD3-0010-4AFA-A21E-990EC50506F2}" destId="{896218AD-1F72-4394-B979-A493A7FB5D53}" srcOrd="2" destOrd="0" presId="urn:microsoft.com/office/officeart/2005/8/layout/lProcess3"/>
    <dgm:cxn modelId="{3CD4D683-DDD8-4355-A2F0-B2F92916A96C}" type="presParOf" srcId="{7FE84DFD-982F-480E-BB9D-65C9F2589E4C}" destId="{A496F58C-4955-43EE-88FE-B2BF3773D0CF}" srcOrd="3" destOrd="0" presId="urn:microsoft.com/office/officeart/2005/8/layout/lProcess3"/>
    <dgm:cxn modelId="{7FC18022-7124-4C0B-BDF7-CBFD3EAF7FBE}" type="presParOf" srcId="{7FE84DFD-982F-480E-BB9D-65C9F2589E4C}" destId="{778F63C1-A3B2-4418-88A1-55E90FDDA510}" srcOrd="4" destOrd="0" presId="urn:microsoft.com/office/officeart/2005/8/layout/lProcess3"/>
    <dgm:cxn modelId="{8B7DB4A2-51E6-4BE0-96AE-189499B7BBF3}" type="presParOf" srcId="{778F63C1-A3B2-4418-88A1-55E90FDDA510}" destId="{BF0B0D43-A745-4697-8F41-57B63F0D2C44}" srcOrd="0" destOrd="0" presId="urn:microsoft.com/office/officeart/2005/8/layout/lProcess3"/>
    <dgm:cxn modelId="{B604ED44-3114-44C6-8FE7-0990CC84B0EF}" type="presParOf" srcId="{778F63C1-A3B2-4418-88A1-55E90FDDA510}" destId="{CFE67659-4942-4ED5-9129-DDD6666BFEC5}" srcOrd="1" destOrd="0" presId="urn:microsoft.com/office/officeart/2005/8/layout/lProcess3"/>
    <dgm:cxn modelId="{A17DA3EA-A84E-47AA-A9EA-BB416FD37C82}" type="presParOf" srcId="{778F63C1-A3B2-4418-88A1-55E90FDDA510}" destId="{9B73DAE4-BCAB-43A7-9AD2-26ABCD38C74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E6575-7371-4F0A-8152-AFC6FAA83947}">
      <dsp:nvSpPr>
        <dsp:cNvPr id="0" name=""/>
        <dsp:cNvSpPr/>
      </dsp:nvSpPr>
      <dsp:spPr>
        <a:xfrm>
          <a:off x="338591" y="96430"/>
          <a:ext cx="4028954" cy="16115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Personuppgifter</a:t>
          </a:r>
        </a:p>
      </dsp:txBody>
      <dsp:txXfrm>
        <a:off x="1144382" y="96430"/>
        <a:ext cx="2417373" cy="1611581"/>
      </dsp:txXfrm>
    </dsp:sp>
    <dsp:sp modelId="{9E8EA505-5F7F-401B-83CA-FBD9FDDB3E34}">
      <dsp:nvSpPr>
        <dsp:cNvPr id="0" name=""/>
        <dsp:cNvSpPr/>
      </dsp:nvSpPr>
      <dsp:spPr>
        <a:xfrm>
          <a:off x="3824863" y="248338"/>
          <a:ext cx="3344032" cy="133761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Upplysning som direkt eller indirekt kan kopplas till identifierbar person </a:t>
          </a:r>
        </a:p>
      </dsp:txBody>
      <dsp:txXfrm>
        <a:off x="4493669" y="248338"/>
        <a:ext cx="2006420" cy="1337612"/>
      </dsp:txXfrm>
    </dsp:sp>
    <dsp:sp modelId="{78061E61-E927-4063-8214-F5E86777BB74}">
      <dsp:nvSpPr>
        <dsp:cNvPr id="0" name=""/>
        <dsp:cNvSpPr/>
      </dsp:nvSpPr>
      <dsp:spPr>
        <a:xfrm>
          <a:off x="325979" y="1839033"/>
          <a:ext cx="4028954" cy="16115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 err="1">
              <a:latin typeface="+mj-lt"/>
            </a:rPr>
            <a:t>Pseudonymiserade</a:t>
          </a:r>
          <a:r>
            <a:rPr lang="sv-SE" sz="2100" kern="1200" dirty="0">
              <a:latin typeface="+mj-lt"/>
            </a:rPr>
            <a:t> uppgifter</a:t>
          </a:r>
        </a:p>
      </dsp:txBody>
      <dsp:txXfrm>
        <a:off x="1131770" y="1839033"/>
        <a:ext cx="2417373" cy="1611581"/>
      </dsp:txXfrm>
    </dsp:sp>
    <dsp:sp modelId="{896218AD-1F72-4394-B979-A493A7FB5D53}">
      <dsp:nvSpPr>
        <dsp:cNvPr id="0" name=""/>
        <dsp:cNvSpPr/>
      </dsp:nvSpPr>
      <dsp:spPr>
        <a:xfrm>
          <a:off x="3831169" y="1976018"/>
          <a:ext cx="3344032" cy="133761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Upplysning som inte längre kan tillskrivas en specifik person utan att kompletterande uppgifter används under förutsättning att de kompletterande uppgifterna förvaras separat</a:t>
          </a:r>
        </a:p>
      </dsp:txBody>
      <dsp:txXfrm>
        <a:off x="4499975" y="1976018"/>
        <a:ext cx="2006420" cy="1337612"/>
      </dsp:txXfrm>
    </dsp:sp>
    <dsp:sp modelId="{BF0B0D43-A745-4697-8F41-57B63F0D2C44}">
      <dsp:nvSpPr>
        <dsp:cNvPr id="0" name=""/>
        <dsp:cNvSpPr/>
      </dsp:nvSpPr>
      <dsp:spPr>
        <a:xfrm>
          <a:off x="313366" y="3528068"/>
          <a:ext cx="4028954" cy="16115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Anonymiserade uppgifter</a:t>
          </a:r>
        </a:p>
      </dsp:txBody>
      <dsp:txXfrm>
        <a:off x="1119157" y="3528068"/>
        <a:ext cx="2417373" cy="1611581"/>
      </dsp:txXfrm>
    </dsp:sp>
    <dsp:sp modelId="{9B73DAE4-BCAB-43A7-9AD2-26ABCD38C74D}">
      <dsp:nvSpPr>
        <dsp:cNvPr id="0" name=""/>
        <dsp:cNvSpPr/>
      </dsp:nvSpPr>
      <dsp:spPr>
        <a:xfrm>
          <a:off x="3843781" y="3680797"/>
          <a:ext cx="3344032" cy="133761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Helt anonymiserad data, som inte på något sätt kan kopplas till person</a:t>
          </a:r>
        </a:p>
      </dsp:txBody>
      <dsp:txXfrm>
        <a:off x="4512587" y="3680797"/>
        <a:ext cx="2006420" cy="1337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8293-B7AE-4F56-BDD8-259D5A005A28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0551-3BB7-48FC-9603-C4E2BBEA3B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91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C3C00-E37E-4DA4-B7F0-DC202C772884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5DDF-7D79-4DD3-AE38-16BD082658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52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" y="803275"/>
            <a:ext cx="6429375" cy="4017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5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03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E2EB-63EC-4330-ABA4-4190DC445971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32F6-D0CD-44BC-9BB3-386E2A0724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7342501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4475" y="5418618"/>
            <a:ext cx="3675050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691" y="5418618"/>
            <a:ext cx="847189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3F8895A-F12A-44D3-AD3F-AFD53F248597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509" y="5418618"/>
            <a:ext cx="554050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1684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4475" y="5418618"/>
            <a:ext cx="3675050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691" y="5418618"/>
            <a:ext cx="847189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D0E04DF8-D100-43E7-AFE1-AA33940B53DE}" type="datetime1">
              <a:rPr lang="sv-SE" smtClean="0"/>
              <a:t>2019-02-11</a:t>
            </a:fld>
            <a:endParaRPr lang="sv-SE"/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509" y="5418618"/>
            <a:ext cx="554050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6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189038" y="1303339"/>
            <a:ext cx="1081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v-SE" altLang="sv-SE" sz="1100"/>
              <a:t>För att lägga in bild, klicka på ikonen. Gå sedan in i mappen ”Bilder till PowerPoint” sedan mappen ”Bilder”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2922"/>
            <a:ext cx="3888432" cy="349164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tabLst>
                <a:tab pos="284400" algn="l"/>
              </a:tabLst>
              <a:defRPr sz="1400">
                <a:solidFill>
                  <a:schemeClr val="tx1"/>
                </a:solidFill>
              </a:defRPr>
            </a:lvl1pPr>
            <a:lvl2pPr marL="5688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8532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11376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1422000" indent="-2844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/>
          </p:nvPr>
        </p:nvSpPr>
        <p:spPr>
          <a:xfrm>
            <a:off x="4777756" y="1773606"/>
            <a:ext cx="3888432" cy="34916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tabLst>
                <a:tab pos="284400" algn="l"/>
              </a:tabLst>
              <a:defRPr sz="1400">
                <a:solidFill>
                  <a:schemeClr val="tx1"/>
                </a:solidFill>
              </a:defRPr>
            </a:lvl1pPr>
            <a:lvl2pPr marL="5688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8532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11376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1422000" indent="-2844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7F89-F952-4B08-BCD1-0924D7BE65F1}" type="datetime1">
              <a:rPr lang="sv-SE" smtClean="0"/>
              <a:t>2019-02-11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D411-1FE6-4B5D-A465-77231DF33A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78559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DD69-9254-47B6-8FE9-8A314116D692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7CED-4003-42C8-B11B-9740931F2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42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,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4345" r="1518" b="2032"/>
          <a:stretch>
            <a:fillRect/>
          </a:stretch>
        </p:blipFill>
        <p:spPr bwMode="auto">
          <a:xfrm>
            <a:off x="-9525" y="733426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800225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191000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68315" y="2252663"/>
            <a:ext cx="8207375" cy="1938337"/>
          </a:xfrm>
        </p:spPr>
        <p:txBody>
          <a:bodyPr anchor="ctr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78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idx="16"/>
          </p:nvPr>
        </p:nvSpPr>
        <p:spPr>
          <a:xfrm>
            <a:off x="755652" y="1679992"/>
            <a:ext cx="1583095" cy="2341889"/>
          </a:xfrm>
        </p:spPr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86817" y="1682166"/>
            <a:ext cx="4690123" cy="183565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half" idx="17" hasCustomPrompt="1"/>
          </p:nvPr>
        </p:nvSpPr>
        <p:spPr>
          <a:xfrm>
            <a:off x="749167" y="4724648"/>
            <a:ext cx="7916996" cy="6171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878-7AE5-4410-8C55-21FD15110126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83CD-BA95-428E-AF9A-5813F95CD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96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idx="16"/>
          </p:nvPr>
        </p:nvSpPr>
        <p:spPr>
          <a:xfrm>
            <a:off x="748540" y="1083822"/>
            <a:ext cx="990000" cy="1483200"/>
          </a:xfrm>
        </p:spPr>
      </p:sp>
      <p:sp>
        <p:nvSpPr>
          <p:cNvPr id="6" name="Picture Placeholder 2"/>
          <p:cNvSpPr>
            <a:spLocks noGrp="1"/>
          </p:cNvSpPr>
          <p:nvPr>
            <p:ph type="pic" idx="18"/>
          </p:nvPr>
        </p:nvSpPr>
        <p:spPr>
          <a:xfrm>
            <a:off x="748540" y="2743774"/>
            <a:ext cx="990000" cy="1483200"/>
          </a:xfrm>
        </p:spPr>
      </p:sp>
      <p:sp>
        <p:nvSpPr>
          <p:cNvPr id="7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2125152" y="1084060"/>
            <a:ext cx="521915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20" hasCustomPrompt="1"/>
          </p:nvPr>
        </p:nvSpPr>
        <p:spPr>
          <a:xfrm>
            <a:off x="2120672" y="2749488"/>
            <a:ext cx="522363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7" hasCustomPrompt="1"/>
          </p:nvPr>
        </p:nvSpPr>
        <p:spPr>
          <a:xfrm>
            <a:off x="749167" y="4724648"/>
            <a:ext cx="7916996" cy="617129"/>
          </a:xfr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>
                <a:tab pos="250825" algn="l"/>
              </a:tabLst>
              <a:defRPr sz="130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97BA-7495-4BB4-927C-1DE23A29D2E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A471-51B6-41BE-9FCE-1E402DEF77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78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5899"/>
          <a:stretch>
            <a:fillRect/>
          </a:stretch>
        </p:blipFill>
        <p:spPr bwMode="auto">
          <a:xfrm>
            <a:off x="0" y="733428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/>
          <p:cNvSpPr/>
          <p:nvPr/>
        </p:nvSpPr>
        <p:spPr>
          <a:xfrm>
            <a:off x="0" y="733428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67"/>
              </a:spcBef>
              <a:spcAft>
                <a:spcPts val="167"/>
              </a:spcAft>
              <a:buNone/>
              <a:defRPr sz="1333" b="1" baseline="0">
                <a:solidFill>
                  <a:schemeClr val="bg1"/>
                </a:solidFill>
              </a:defRPr>
            </a:lvl1pPr>
            <a:lvl2pPr>
              <a:defRPr sz="833">
                <a:solidFill>
                  <a:schemeClr val="tx1"/>
                </a:solidFill>
              </a:defRPr>
            </a:lvl2pPr>
            <a:lvl3pPr>
              <a:defRPr sz="833">
                <a:solidFill>
                  <a:schemeClr val="tx1"/>
                </a:solidFill>
              </a:defRPr>
            </a:lvl3pPr>
            <a:lvl4pPr>
              <a:defRPr sz="833">
                <a:solidFill>
                  <a:schemeClr val="tx1"/>
                </a:solidFill>
              </a:defRPr>
            </a:lvl4pPr>
            <a:lvl5pPr>
              <a:defRPr sz="833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27584" y="1952754"/>
            <a:ext cx="3600400" cy="1044000"/>
          </a:xfrm>
        </p:spPr>
        <p:txBody>
          <a:bodyPr/>
          <a:lstStyle>
            <a:lvl1pPr algn="l">
              <a:defRPr sz="2333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8012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5753"/>
          <a:stretch>
            <a:fillRect/>
          </a:stretch>
        </p:blipFill>
        <p:spPr bwMode="auto">
          <a:xfrm>
            <a:off x="3176" y="733428"/>
            <a:ext cx="9140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/>
          <p:cNvSpPr/>
          <p:nvPr/>
        </p:nvSpPr>
        <p:spPr>
          <a:xfrm>
            <a:off x="0" y="733428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67"/>
              </a:spcBef>
              <a:spcAft>
                <a:spcPts val="167"/>
              </a:spcAft>
              <a:buNone/>
              <a:defRPr sz="1333" b="1" baseline="0">
                <a:solidFill>
                  <a:schemeClr val="bg1"/>
                </a:solidFill>
              </a:defRPr>
            </a:lvl1pPr>
            <a:lvl2pPr>
              <a:defRPr sz="833">
                <a:solidFill>
                  <a:schemeClr val="tx1"/>
                </a:solidFill>
              </a:defRPr>
            </a:lvl2pPr>
            <a:lvl3pPr>
              <a:defRPr sz="833">
                <a:solidFill>
                  <a:schemeClr val="tx1"/>
                </a:solidFill>
              </a:defRPr>
            </a:lvl3pPr>
            <a:lvl4pPr>
              <a:defRPr sz="833">
                <a:solidFill>
                  <a:schemeClr val="tx1"/>
                </a:solidFill>
              </a:defRPr>
            </a:lvl4pPr>
            <a:lvl5pPr>
              <a:defRPr sz="833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27584" y="1952754"/>
            <a:ext cx="3600400" cy="1044000"/>
          </a:xfrm>
        </p:spPr>
        <p:txBody>
          <a:bodyPr/>
          <a:lstStyle>
            <a:lvl1pPr algn="l">
              <a:defRPr sz="2333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4634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13943"/>
          <a:stretch>
            <a:fillRect/>
          </a:stretch>
        </p:blipFill>
        <p:spPr bwMode="auto">
          <a:xfrm>
            <a:off x="0" y="733428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/>
          <p:cNvSpPr/>
          <p:nvPr/>
        </p:nvSpPr>
        <p:spPr>
          <a:xfrm>
            <a:off x="0" y="733428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67"/>
              </a:spcBef>
              <a:spcAft>
                <a:spcPts val="167"/>
              </a:spcAft>
              <a:buNone/>
              <a:defRPr sz="1333" b="1" baseline="0">
                <a:solidFill>
                  <a:schemeClr val="bg1"/>
                </a:solidFill>
              </a:defRPr>
            </a:lvl1pPr>
            <a:lvl2pPr>
              <a:defRPr sz="833">
                <a:solidFill>
                  <a:schemeClr val="tx1"/>
                </a:solidFill>
              </a:defRPr>
            </a:lvl2pPr>
            <a:lvl3pPr>
              <a:defRPr sz="833">
                <a:solidFill>
                  <a:schemeClr val="tx1"/>
                </a:solidFill>
              </a:defRPr>
            </a:lvl3pPr>
            <a:lvl4pPr>
              <a:defRPr sz="833">
                <a:solidFill>
                  <a:schemeClr val="tx1"/>
                </a:solidFill>
              </a:defRPr>
            </a:lvl4pPr>
            <a:lvl5pPr>
              <a:defRPr sz="833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827584" y="1952754"/>
            <a:ext cx="3600400" cy="1044000"/>
          </a:xfrm>
        </p:spPr>
        <p:txBody>
          <a:bodyPr/>
          <a:lstStyle>
            <a:lvl1pPr algn="l">
              <a:defRPr sz="2333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3292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b="14697"/>
          <a:stretch>
            <a:fillRect/>
          </a:stretch>
        </p:blipFill>
        <p:spPr bwMode="auto">
          <a:xfrm>
            <a:off x="0" y="733428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/>
          <p:cNvSpPr/>
          <p:nvPr/>
        </p:nvSpPr>
        <p:spPr>
          <a:xfrm>
            <a:off x="0" y="733428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67"/>
              </a:spcBef>
              <a:spcAft>
                <a:spcPts val="167"/>
              </a:spcAft>
              <a:buNone/>
              <a:defRPr sz="1333" b="1" baseline="0">
                <a:solidFill>
                  <a:schemeClr val="bg1"/>
                </a:solidFill>
              </a:defRPr>
            </a:lvl1pPr>
            <a:lvl2pPr>
              <a:defRPr sz="833">
                <a:solidFill>
                  <a:schemeClr val="tx1"/>
                </a:solidFill>
              </a:defRPr>
            </a:lvl2pPr>
            <a:lvl3pPr>
              <a:defRPr sz="833">
                <a:solidFill>
                  <a:schemeClr val="tx1"/>
                </a:solidFill>
              </a:defRPr>
            </a:lvl3pPr>
            <a:lvl4pPr>
              <a:defRPr sz="833">
                <a:solidFill>
                  <a:schemeClr val="tx1"/>
                </a:solidFill>
              </a:defRPr>
            </a:lvl4pPr>
            <a:lvl5pPr>
              <a:defRPr sz="833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27584" y="1952754"/>
            <a:ext cx="3600400" cy="1044000"/>
          </a:xfrm>
        </p:spPr>
        <p:txBody>
          <a:bodyPr/>
          <a:lstStyle>
            <a:lvl1pPr algn="l">
              <a:defRPr sz="2333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3303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3426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6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27584" y="1237321"/>
            <a:ext cx="3600400" cy="1759434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442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r="764" b="19653"/>
          <a:stretch>
            <a:fillRect/>
          </a:stretch>
        </p:blipFill>
        <p:spPr bwMode="auto">
          <a:xfrm>
            <a:off x="0" y="733428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/>
          <p:cNvSpPr/>
          <p:nvPr/>
        </p:nvSpPr>
        <p:spPr>
          <a:xfrm>
            <a:off x="0" y="733428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pic>
        <p:nvPicPr>
          <p:cNvPr id="6" name="Bildobjekt 2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1003303"/>
            <a:ext cx="85740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67"/>
              </a:spcBef>
              <a:spcAft>
                <a:spcPts val="167"/>
              </a:spcAft>
              <a:buNone/>
              <a:defRPr sz="1333" b="1" baseline="0">
                <a:solidFill>
                  <a:schemeClr val="bg1"/>
                </a:solidFill>
              </a:defRPr>
            </a:lvl1pPr>
            <a:lvl2pPr>
              <a:defRPr sz="833">
                <a:solidFill>
                  <a:schemeClr val="tx1"/>
                </a:solidFill>
              </a:defRPr>
            </a:lvl2pPr>
            <a:lvl3pPr>
              <a:defRPr sz="833">
                <a:solidFill>
                  <a:schemeClr val="tx1"/>
                </a:solidFill>
              </a:defRPr>
            </a:lvl3pPr>
            <a:lvl4pPr>
              <a:defRPr sz="833">
                <a:solidFill>
                  <a:schemeClr val="tx1"/>
                </a:solidFill>
              </a:defRPr>
            </a:lvl4pPr>
            <a:lvl5pPr>
              <a:defRPr sz="833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827584" y="1952754"/>
            <a:ext cx="3600400" cy="1044000"/>
          </a:xfrm>
        </p:spPr>
        <p:txBody>
          <a:bodyPr/>
          <a:lstStyle>
            <a:lvl1pPr algn="l">
              <a:defRPr sz="2333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4394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8312" y="1201738"/>
            <a:ext cx="8207376" cy="467905"/>
          </a:xfrm>
        </p:spPr>
        <p:txBody>
          <a:bodyPr/>
          <a:lstStyle>
            <a:lvl1pPr>
              <a:defRPr sz="16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8"/>
            <a:ext cx="8208144" cy="3493529"/>
          </a:xfrm>
        </p:spPr>
        <p:txBody>
          <a:bodyPr>
            <a:normAutofit/>
          </a:bodyPr>
          <a:lstStyle>
            <a:lvl1pPr marL="238115" indent="-238115">
              <a:buFont typeface="Arial" panose="020B0604020202020204" pitchFamily="34" charset="0"/>
              <a:buChar char="•"/>
              <a:tabLst>
                <a:tab pos="236991" algn="l"/>
              </a:tabLst>
              <a:defRPr sz="1167">
                <a:solidFill>
                  <a:schemeClr val="tx1"/>
                </a:solidFill>
              </a:defRPr>
            </a:lvl1pPr>
            <a:lvl2pPr marL="473981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tabLst/>
              <a:defRPr sz="1000">
                <a:solidFill>
                  <a:schemeClr val="tx1"/>
                </a:solidFill>
              </a:defRPr>
            </a:lvl2pPr>
            <a:lvl3pPr marL="71097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3pPr>
            <a:lvl4pPr marL="94796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»"/>
              <a:defRPr sz="1000">
                <a:solidFill>
                  <a:schemeClr val="tx1"/>
                </a:solidFill>
              </a:defRPr>
            </a:lvl4pPr>
            <a:lvl5pPr marL="1184953" indent="-236991">
              <a:spcBef>
                <a:spcPts val="167"/>
              </a:spcBef>
              <a:spcAft>
                <a:spcPts val="167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6CC1-AB2F-499D-B575-5A6C6E0FD73F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3B19-8703-45E2-BCB9-DC270A63B0B4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7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_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8312" y="1201738"/>
            <a:ext cx="8207376" cy="467905"/>
          </a:xfrm>
        </p:spPr>
        <p:txBody>
          <a:bodyPr/>
          <a:lstStyle>
            <a:lvl1pPr>
              <a:defRPr sz="16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8"/>
            <a:ext cx="8208144" cy="3493529"/>
          </a:xfrm>
        </p:spPr>
        <p:txBody>
          <a:bodyPr>
            <a:normAutofit/>
          </a:bodyPr>
          <a:lstStyle>
            <a:lvl1pPr marL="236991" indent="-236991">
              <a:buFont typeface="+mj-lt"/>
              <a:buAutoNum type="arabicPeriod"/>
              <a:tabLst>
                <a:tab pos="236991" algn="l"/>
              </a:tabLst>
              <a:defRPr sz="1167">
                <a:solidFill>
                  <a:schemeClr val="tx1"/>
                </a:solidFill>
              </a:defRPr>
            </a:lvl1pPr>
            <a:lvl2pPr marL="473981" indent="-236991">
              <a:spcBef>
                <a:spcPts val="167"/>
              </a:spcBef>
              <a:spcAft>
                <a:spcPts val="167"/>
              </a:spcAft>
              <a:buFont typeface="+mj-lt"/>
              <a:buAutoNum type="alphaLcParenR"/>
              <a:tabLst/>
              <a:defRPr sz="1000">
                <a:solidFill>
                  <a:schemeClr val="tx1"/>
                </a:solidFill>
              </a:defRPr>
            </a:lvl2pPr>
            <a:lvl3pPr marL="712097" indent="-238115">
              <a:spcBef>
                <a:spcPts val="167"/>
              </a:spcBef>
              <a:spcAft>
                <a:spcPts val="167"/>
              </a:spcAft>
              <a:buFont typeface="+mj-lt"/>
              <a:buAutoNum type="romanLcPeriod"/>
              <a:defRPr sz="1000">
                <a:solidFill>
                  <a:schemeClr val="tx1"/>
                </a:solidFill>
              </a:defRPr>
            </a:lvl3pPr>
            <a:lvl4pPr marL="94796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»"/>
              <a:defRPr sz="1000">
                <a:solidFill>
                  <a:schemeClr val="tx1"/>
                </a:solidFill>
              </a:defRPr>
            </a:lvl4pPr>
            <a:lvl5pPr marL="1184953" indent="-236991">
              <a:spcBef>
                <a:spcPts val="167"/>
              </a:spcBef>
              <a:spcAft>
                <a:spcPts val="167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E6F-955B-4503-994C-D4449504C309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DFFD-F56A-4A21-991F-CB7E100E3091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189038" y="1303339"/>
            <a:ext cx="1081088" cy="12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 sz="917" dirty="0">
                <a:solidFill>
                  <a:srgbClr val="000000"/>
                </a:solidFill>
                <a:cs typeface="Arial" charset="0"/>
              </a:rPr>
              <a:t>För att lägga in bild, klicka på ikonen. Gå sedan in i mappen ”Bilder till PowerPoint” sedan mappen ”Bilder”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2" y="1201738"/>
            <a:ext cx="3995676" cy="467905"/>
          </a:xfrm>
        </p:spPr>
        <p:txBody>
          <a:bodyPr/>
          <a:lstStyle>
            <a:lvl1pPr>
              <a:defRPr sz="16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8"/>
            <a:ext cx="3744416" cy="3493529"/>
          </a:xfrm>
        </p:spPr>
        <p:txBody>
          <a:bodyPr>
            <a:normAutofit/>
          </a:bodyPr>
          <a:lstStyle>
            <a:lvl1pPr marL="238115" indent="-238115">
              <a:buFont typeface="Arial" panose="020B0604020202020204" pitchFamily="34" charset="0"/>
              <a:buChar char="•"/>
              <a:tabLst>
                <a:tab pos="236991" algn="l"/>
              </a:tabLst>
              <a:defRPr sz="1167">
                <a:solidFill>
                  <a:schemeClr val="tx1"/>
                </a:solidFill>
              </a:defRPr>
            </a:lvl1pPr>
            <a:lvl2pPr marL="473981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97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3pPr>
            <a:lvl4pPr marL="94796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»"/>
              <a:defRPr sz="1000">
                <a:solidFill>
                  <a:schemeClr val="tx1"/>
                </a:solidFill>
              </a:defRPr>
            </a:lvl4pPr>
            <a:lvl5pPr marL="1184953" indent="-236991">
              <a:spcBef>
                <a:spcPts val="167"/>
              </a:spcBef>
              <a:spcAft>
                <a:spcPts val="167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4572000" y="733428"/>
            <a:ext cx="4572000" cy="4752975"/>
          </a:xfrm>
        </p:spPr>
        <p:txBody>
          <a:bodyPr rtlCol="0">
            <a:normAutofit/>
          </a:bodyPr>
          <a:lstStyle/>
          <a:p>
            <a:pPr lvl="0"/>
            <a:endParaRPr lang="sv-SE" noProof="0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F3AB-C01D-4DA3-8FD4-3A94929D7308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64E3-9507-42C9-9ACA-3DEAD7269803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2" y="1201738"/>
            <a:ext cx="8207376" cy="467905"/>
          </a:xfrm>
        </p:spPr>
        <p:txBody>
          <a:bodyPr/>
          <a:lstStyle>
            <a:lvl1pPr>
              <a:defRPr sz="16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5E4A-E99A-4A73-B579-47F587C44D39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762D-5623-40A4-9690-B774433F8C57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0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189038" y="1303339"/>
            <a:ext cx="1081088" cy="12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 sz="917" dirty="0">
                <a:solidFill>
                  <a:srgbClr val="000000"/>
                </a:solidFill>
                <a:cs typeface="Arial" charset="0"/>
              </a:rPr>
              <a:t>För att lägga in bild, klicka på ikonen. Gå sedan in i mappen ”Bilder till PowerPoint” sedan mappen ”Bilder”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2922"/>
            <a:ext cx="3888432" cy="3491640"/>
          </a:xfrm>
        </p:spPr>
        <p:txBody>
          <a:bodyPr>
            <a:noAutofit/>
          </a:bodyPr>
          <a:lstStyle>
            <a:lvl1pPr marL="238115" indent="-238115">
              <a:buFont typeface="Arial" panose="020B0604020202020204" pitchFamily="34" charset="0"/>
              <a:buChar char="•"/>
              <a:tabLst>
                <a:tab pos="236991" algn="l"/>
              </a:tabLst>
              <a:defRPr sz="1167">
                <a:solidFill>
                  <a:schemeClr val="tx1"/>
                </a:solidFill>
              </a:defRPr>
            </a:lvl1pPr>
            <a:lvl2pPr marL="473981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2pPr>
            <a:lvl3pPr marL="71097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3pPr>
            <a:lvl4pPr marL="94796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»"/>
              <a:defRPr sz="1000">
                <a:solidFill>
                  <a:schemeClr val="tx1"/>
                </a:solidFill>
              </a:defRPr>
            </a:lvl4pPr>
            <a:lvl5pPr marL="1184953" indent="-236991">
              <a:spcBef>
                <a:spcPts val="167"/>
              </a:spcBef>
              <a:spcAft>
                <a:spcPts val="167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/>
          </p:nvPr>
        </p:nvSpPr>
        <p:spPr>
          <a:xfrm>
            <a:off x="4777756" y="1773606"/>
            <a:ext cx="3888432" cy="3491640"/>
          </a:xfrm>
        </p:spPr>
        <p:txBody>
          <a:bodyPr>
            <a:normAutofit/>
          </a:bodyPr>
          <a:lstStyle>
            <a:lvl1pPr marL="238115" indent="-238115">
              <a:buFont typeface="Arial" panose="020B0604020202020204" pitchFamily="34" charset="0"/>
              <a:buChar char="•"/>
              <a:tabLst>
                <a:tab pos="236991" algn="l"/>
              </a:tabLst>
              <a:defRPr sz="1167">
                <a:solidFill>
                  <a:schemeClr val="tx1"/>
                </a:solidFill>
              </a:defRPr>
            </a:lvl1pPr>
            <a:lvl2pPr marL="473981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2pPr>
            <a:lvl3pPr marL="71097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–"/>
              <a:defRPr sz="1000">
                <a:solidFill>
                  <a:schemeClr val="tx1"/>
                </a:solidFill>
              </a:defRPr>
            </a:lvl3pPr>
            <a:lvl4pPr marL="947962" indent="-236991">
              <a:spcBef>
                <a:spcPts val="167"/>
              </a:spcBef>
              <a:spcAft>
                <a:spcPts val="167"/>
              </a:spcAft>
              <a:buFont typeface="Calibri" panose="020F0502020204030204" pitchFamily="34" charset="0"/>
              <a:buChar char="»"/>
              <a:defRPr sz="1000">
                <a:solidFill>
                  <a:schemeClr val="tx1"/>
                </a:solidFill>
              </a:defRPr>
            </a:lvl4pPr>
            <a:lvl5pPr marL="1184953" indent="-236991">
              <a:spcBef>
                <a:spcPts val="167"/>
              </a:spcBef>
              <a:spcAft>
                <a:spcPts val="167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68312" y="1201738"/>
            <a:ext cx="8207376" cy="467905"/>
          </a:xfrm>
        </p:spPr>
        <p:txBody>
          <a:bodyPr/>
          <a:lstStyle>
            <a:lvl1pPr>
              <a:defRPr sz="16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6F0A-4400-4D38-AD79-D00A9D0B32A3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B36D-A518-4080-85A2-5907DF12C80C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76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B3F-F5D0-47D2-A261-37BDAD2F578D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3709-3F95-41BF-A4A9-3A7B431DD3B6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,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4345" r="1518" b="2032"/>
          <a:stretch>
            <a:fillRect/>
          </a:stretch>
        </p:blipFill>
        <p:spPr bwMode="auto">
          <a:xfrm>
            <a:off x="-9525" y="733428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800225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191000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68315" y="3001663"/>
            <a:ext cx="8207375" cy="467905"/>
          </a:xfrm>
        </p:spPr>
        <p:txBody>
          <a:bodyPr/>
          <a:lstStyle>
            <a:lvl1pPr algn="ctr">
              <a:defRPr sz="2333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46556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idx="16"/>
          </p:nvPr>
        </p:nvSpPr>
        <p:spPr>
          <a:xfrm>
            <a:off x="755651" y="1679999"/>
            <a:ext cx="1583095" cy="2341889"/>
          </a:xfr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986817" y="1682166"/>
            <a:ext cx="4690123" cy="183565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half" idx="17"/>
          </p:nvPr>
        </p:nvSpPr>
        <p:spPr>
          <a:xfrm>
            <a:off x="749167" y="4724655"/>
            <a:ext cx="7916996" cy="6171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8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4B39-84CA-498F-863C-4691E89EE1B7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C091-506F-47D4-B0F3-76525DE52905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idx="16"/>
          </p:nvPr>
        </p:nvSpPr>
        <p:spPr>
          <a:xfrm>
            <a:off x="748540" y="1083822"/>
            <a:ext cx="990000" cy="1483200"/>
          </a:xfrm>
        </p:spPr>
      </p:sp>
      <p:sp>
        <p:nvSpPr>
          <p:cNvPr id="6" name="Picture Placeholder 2"/>
          <p:cNvSpPr>
            <a:spLocks noGrp="1"/>
          </p:cNvSpPr>
          <p:nvPr>
            <p:ph type="pic" idx="18"/>
          </p:nvPr>
        </p:nvSpPr>
        <p:spPr>
          <a:xfrm>
            <a:off x="748540" y="2743774"/>
            <a:ext cx="990000" cy="1483200"/>
          </a:xfrm>
        </p:spPr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125152" y="1084060"/>
            <a:ext cx="521915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67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20"/>
          </p:nvPr>
        </p:nvSpPr>
        <p:spPr>
          <a:xfrm>
            <a:off x="2120672" y="2749488"/>
            <a:ext cx="522363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67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7"/>
          </p:nvPr>
        </p:nvSpPr>
        <p:spPr>
          <a:xfrm>
            <a:off x="749167" y="4724655"/>
            <a:ext cx="7916996" cy="6171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8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E78F-7818-421C-A37C-15C04425150B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4E80-9E0E-4821-B4E4-17FE5B5CB3E0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2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5753"/>
          <a:stretch>
            <a:fillRect/>
          </a:stretch>
        </p:blipFill>
        <p:spPr bwMode="auto">
          <a:xfrm>
            <a:off x="3177" y="733426"/>
            <a:ext cx="9140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6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27584" y="1237321"/>
            <a:ext cx="3600400" cy="1759434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390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791746-421B-4E69-8111-47D912C4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40"/>
            <a:ext cx="9144000" cy="577134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8D25ADB-C09F-414F-9A20-60120F34F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0803" cy="5715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3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62C97-D9D7-4ECA-B819-E1F78AD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5"/>
            <a:ext cx="9252284" cy="57308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988715C-A4C1-4143-9922-EC2D6784C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71"/>
            <a:ext cx="9144000" cy="57470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AABD4BB-B904-499A-97E6-B4E203CC9085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F4D6A60-CFE7-42D0-8F19-60EEAA845B40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8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001BA718-B884-420D-AC46-A6C2C2C1F9F2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13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86D0C2E-23B8-4426-9321-32756D807672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A37EDD-17C4-456D-B62C-A8A91D70D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053D2050-644B-4A09-8803-978D06CF0A10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464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EC9F7F5-5A94-4FA2-9DB2-34CFA133C1D7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AC6CB3-1148-4BE2-A358-FF171179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6616431-E4CA-42D4-B57E-238D776CAA1E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271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0511564-5DF9-44E9-9527-CB49F34BD425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C559381-EEE5-41B8-80F6-9E0318582A5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B802A18-9ADA-45D5-AF61-54D91267DF2D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851756-55EE-418B-A4DF-DFAB144D8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0929C0D-C2F0-46A3-9E66-3735829E98E8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14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13943"/>
          <a:stretch>
            <a:fillRect/>
          </a:stretch>
        </p:blipFill>
        <p:spPr bwMode="auto">
          <a:xfrm>
            <a:off x="0" y="733426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6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27584" y="1237321"/>
            <a:ext cx="3600400" cy="1759434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50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6A545D-7E13-48FD-8936-98CA5CF97491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0A514-6C63-4DC1-8074-6B06B0799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32FEA78-C14B-4ECA-B69D-2049732D237D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348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2D742B9-F8A6-4578-9CA9-C72BBB566065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8D1539-D968-4761-B9A1-1A1C5FE1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9" y="4994976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3B0E07D-3C68-4F9E-A5CD-D3B86F7C2D54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730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8D4594-00B0-48B4-A014-DD034373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03FE55BF-3716-4376-B988-0C06DDF529EE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4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40235-C812-4E08-8A81-1DC7691A0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B233DB3E-578F-4A74-8E56-8ECF7A90C3A7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282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7C99479-7133-4E1D-8F3C-9D782D1BF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0822C207-EE13-446D-86B5-A016C65D342E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307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D0DC86B4-0A84-4E3B-ADC3-D8E47D436E56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0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603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C25-2691-4D03-8791-27EDF24C06D9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76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575-436C-4A6A-9E7E-A97F3AE7B1B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35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FF76-323E-4AFB-B0AC-D9C2C574DB53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242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8BE25040-A0D0-40F8-A2B3-787B04C76F97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0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3426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6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27584" y="1237321"/>
            <a:ext cx="3600400" cy="1759434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4333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6753B9-1D4D-4D67-BFB7-55EC99301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" y="1332"/>
            <a:ext cx="9142402" cy="57136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0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B2BF54-8345-4DAF-874B-318584781BA4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46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66C51A-27A5-4DE6-857C-160C0DC2E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CFD231-24C6-4AF0-B9D3-E9277F61F55B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611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06B858-F606-4765-8D2C-68FC204AC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3E5684-971C-4AC1-AA64-89C495259710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211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B2A6196-3B89-4AC8-B49D-8E04987F7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645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409267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005CD2-9B09-4073-9B9E-ADDA08CCE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26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505240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080480-F066-40EF-BA27-74EAD822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23"/>
          <a:stretch/>
        </p:blipFill>
        <p:spPr>
          <a:xfrm>
            <a:off x="0" y="0"/>
            <a:ext cx="9144000" cy="573505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83201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01377D5-7D33-42BF-9970-DC198012F60E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987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3657AA0-C800-439A-978F-69C830BE812A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441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54B2F099-EA90-4F4C-A544-D99B8D150F1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552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DB5AF656-3528-465B-BAD7-A34747364E28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r="764" b="19653"/>
          <a:stretch>
            <a:fillRect/>
          </a:stretch>
        </p:blipFill>
        <p:spPr bwMode="auto">
          <a:xfrm>
            <a:off x="0" y="733426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6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6" name="Bildobjekt 2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5" y="1003301"/>
            <a:ext cx="85740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27584" y="1237321"/>
            <a:ext cx="3600400" cy="1759434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338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4475" y="5418618"/>
            <a:ext cx="3675050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691" y="5418618"/>
            <a:ext cx="847189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3772F16-618C-4819-A2D6-43903EF0268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509" y="5418618"/>
            <a:ext cx="554050" cy="15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81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4475" y="5418618"/>
            <a:ext cx="3675050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691" y="5418618"/>
            <a:ext cx="847189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7BD32A37-2D97-45A2-B4EC-8B20EF8D24CF}" type="datetime1">
              <a:rPr lang="sv-SE" smtClean="0"/>
              <a:t>2019-02-11</a:t>
            </a:fld>
            <a:endParaRPr lang="sv-SE"/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509" y="5418618"/>
            <a:ext cx="554050" cy="15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596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5753"/>
          <a:stretch>
            <a:fillRect/>
          </a:stretch>
        </p:blipFill>
        <p:spPr bwMode="auto">
          <a:xfrm>
            <a:off x="3178" y="733427"/>
            <a:ext cx="9140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733427"/>
            <a:ext cx="4572000" cy="49815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20" dirty="0"/>
          </a:p>
        </p:txBody>
      </p:sp>
      <p:pic>
        <p:nvPicPr>
          <p:cNvPr id="6" name="Platshållare för 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6612" r="-2425" b="-4880"/>
          <a:stretch>
            <a:fillRect/>
          </a:stretch>
        </p:blipFill>
        <p:spPr bwMode="auto">
          <a:xfrm>
            <a:off x="112713" y="712788"/>
            <a:ext cx="8966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5" y="3182148"/>
            <a:ext cx="3600400" cy="1043505"/>
          </a:xfrm>
        </p:spPr>
        <p:txBody>
          <a:bodyPr>
            <a:normAutofit/>
          </a:bodyPr>
          <a:lstStyle>
            <a:lvl1pPr marL="0" indent="0">
              <a:spcBef>
                <a:spcPts val="180"/>
              </a:spcBef>
              <a:spcAft>
                <a:spcPts val="180"/>
              </a:spcAft>
              <a:buNone/>
              <a:defRPr sz="1440" b="1" baseline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27585" y="1237321"/>
            <a:ext cx="3600400" cy="1759434"/>
          </a:xfrm>
        </p:spPr>
        <p:txBody>
          <a:bodyPr/>
          <a:lstStyle>
            <a:lvl1pPr algn="l">
              <a:defRPr sz="2520" b="1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9430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189038" y="1303339"/>
            <a:ext cx="108108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v-SE" altLang="sv-SE" sz="990"/>
              <a:t>För att lägga in bild, klicka på ikonen. Gå sedan in i mappen ”Bilder till PowerPoint” sedan mappen ”Bilder”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5" y="1776972"/>
            <a:ext cx="3744416" cy="3493529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tabLst>
                <a:tab pos="255960" algn="l"/>
              </a:tabLst>
              <a:defRPr sz="1260">
                <a:solidFill>
                  <a:schemeClr val="tx1"/>
                </a:solidFill>
              </a:defRPr>
            </a:lvl1pPr>
            <a:lvl2pPr marL="511920" indent="-255960">
              <a:spcBef>
                <a:spcPts val="180"/>
              </a:spcBef>
              <a:spcAft>
                <a:spcPts val="180"/>
              </a:spcAft>
              <a:buFont typeface="Calibri" panose="020F0502020204030204" pitchFamily="34" charset="0"/>
              <a:buChar char="–"/>
              <a:defRPr lang="sv-SE" sz="108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880" indent="-255960">
              <a:spcBef>
                <a:spcPts val="180"/>
              </a:spcBef>
              <a:spcAft>
                <a:spcPts val="180"/>
              </a:spcAft>
              <a:buFont typeface="Calibri" panose="020F0502020204030204" pitchFamily="34" charset="0"/>
              <a:buChar char="–"/>
              <a:defRPr sz="1080">
                <a:solidFill>
                  <a:schemeClr val="tx1"/>
                </a:solidFill>
              </a:defRPr>
            </a:lvl3pPr>
            <a:lvl4pPr marL="1023840" indent="-255960">
              <a:spcBef>
                <a:spcPts val="180"/>
              </a:spcBef>
              <a:spcAft>
                <a:spcPts val="180"/>
              </a:spcAft>
              <a:buFont typeface="Calibri" panose="020F0502020204030204" pitchFamily="34" charset="0"/>
              <a:buChar char="»"/>
              <a:defRPr sz="1080">
                <a:solidFill>
                  <a:schemeClr val="tx1"/>
                </a:solidFill>
              </a:defRPr>
            </a:lvl4pPr>
            <a:lvl5pPr marL="1279800" indent="-25596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  <a:defRPr sz="1080">
                <a:solidFill>
                  <a:schemeClr val="tx1"/>
                </a:solidFill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4572000" y="733427"/>
            <a:ext cx="4572000" cy="4752975"/>
          </a:xfrm>
        </p:spPr>
        <p:txBody>
          <a:bodyPr rtlCol="0">
            <a:norm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59A6-02AB-4223-A3AD-ACC1B6768538}" type="datetime1">
              <a:rPr lang="sv-SE" smtClean="0"/>
              <a:t>2019-02-11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A461-1A30-409F-BD20-308C29729F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6" y="877280"/>
            <a:ext cx="3743647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107564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llansida,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4345" r="1518" b="2032"/>
          <a:stretch>
            <a:fillRect/>
          </a:stretch>
        </p:blipFill>
        <p:spPr bwMode="auto">
          <a:xfrm>
            <a:off x="-9525" y="733427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6" y="1800225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6" y="4191000"/>
            <a:ext cx="151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68316" y="2252663"/>
            <a:ext cx="8207375" cy="1938337"/>
          </a:xfrm>
        </p:spPr>
        <p:txBody>
          <a:bodyPr anchor="ctr"/>
          <a:lstStyle>
            <a:lvl1pPr algn="ctr">
              <a:defRPr sz="252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025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textruta (EJ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39890" y="1577358"/>
            <a:ext cx="8108574" cy="3323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6432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C"/>
              </a:buClr>
              <a:buSzPct val="100000"/>
              <a:buNone/>
              <a:defRPr lang="sv-SE" sz="1440" dirty="0" smtClean="0">
                <a:solidFill>
                  <a:schemeClr val="tx1"/>
                </a:solidFill>
                <a:latin typeface="Calibri"/>
                <a:ea typeface="ヒラギノ角ゴ Pro W3" pitchFamily="-108" charset="-128"/>
                <a:cs typeface="Calibri"/>
              </a:defRPr>
            </a:lvl1pPr>
            <a:lvl2pPr marL="488633" indent="-23288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C"/>
              </a:buClr>
              <a:buSzPct val="100000"/>
              <a:buNone/>
              <a:defRPr lang="sv-SE" sz="1350" dirty="0" smtClean="0">
                <a:solidFill>
                  <a:schemeClr val="tx1"/>
                </a:solidFill>
                <a:latin typeface="Calibri"/>
                <a:ea typeface="ヒラギノ角ゴ Pro W3" pitchFamily="-108" charset="-128"/>
                <a:cs typeface="Calibri"/>
              </a:defRPr>
            </a:lvl2pPr>
            <a:lvl3pPr marL="721520" indent="-2243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C"/>
              </a:buClr>
              <a:buSzPct val="100000"/>
              <a:buNone/>
              <a:tabLst/>
              <a:defRPr lang="sv-SE" sz="1260" dirty="0" smtClean="0">
                <a:solidFill>
                  <a:schemeClr val="tx1"/>
                </a:solidFill>
                <a:latin typeface="Calibri"/>
                <a:ea typeface="ヒラギノ角ゴ Pro W3" pitchFamily="-108" charset="-128"/>
                <a:cs typeface="Calibri"/>
              </a:defRPr>
            </a:lvl3pPr>
            <a:lvl4pPr marL="962978" indent="-23288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C"/>
              </a:buClr>
              <a:buSzPct val="100000"/>
              <a:buNone/>
              <a:defRPr lang="sv-SE" sz="1170" dirty="0" smtClean="0">
                <a:solidFill>
                  <a:schemeClr val="tx1"/>
                </a:solidFill>
                <a:latin typeface="Calibri"/>
                <a:ea typeface="ヒラギノ角ゴ Pro W3" pitchFamily="-108" charset="-128"/>
                <a:cs typeface="Calibri"/>
              </a:defRPr>
            </a:lvl4pPr>
            <a:lvl5pPr marL="1227297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C"/>
              </a:buClr>
              <a:buSzPct val="100000"/>
              <a:buNone/>
              <a:defRPr lang="sv-SE" sz="1080" dirty="0">
                <a:solidFill>
                  <a:schemeClr val="tx1"/>
                </a:solidFill>
                <a:latin typeface="Calibri"/>
                <a:ea typeface="ヒラギノ角ゴ Pro W3" pitchFamily="-108" charset="-128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51177" y="894295"/>
            <a:ext cx="8062912" cy="6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E00C-47B9-4318-B5DE-48BA31B0A0C2}" type="datetime1">
              <a:rPr lang="sv-SE" smtClean="0"/>
              <a:t>2019-02-11</a:t>
            </a:fld>
            <a:endParaRPr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  <a:endParaRPr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2CF8-8D05-4AC3-9B63-2A80ADA94D8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147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4985-9A34-4D23-9C78-5EDCE3740FD2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32F6-D0CD-44BC-9BB3-386E2A0724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6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128105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207A-3FD0-4DE6-BA3E-840E1F56799C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7CED-4003-42C8-B11B-9740931F2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226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uppgif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idx="16"/>
          </p:nvPr>
        </p:nvSpPr>
        <p:spPr>
          <a:xfrm>
            <a:off x="748540" y="1083822"/>
            <a:ext cx="990000" cy="1483200"/>
          </a:xfrm>
        </p:spPr>
      </p:sp>
      <p:sp>
        <p:nvSpPr>
          <p:cNvPr id="6" name="Picture Placeholder 2"/>
          <p:cNvSpPr>
            <a:spLocks noGrp="1"/>
          </p:cNvSpPr>
          <p:nvPr>
            <p:ph type="pic" idx="18"/>
          </p:nvPr>
        </p:nvSpPr>
        <p:spPr>
          <a:xfrm>
            <a:off x="748540" y="2743774"/>
            <a:ext cx="990000" cy="1483200"/>
          </a:xfrm>
        </p:spPr>
      </p:sp>
      <p:sp>
        <p:nvSpPr>
          <p:cNvPr id="7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2125153" y="1084060"/>
            <a:ext cx="521915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6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20" hasCustomPrompt="1"/>
          </p:nvPr>
        </p:nvSpPr>
        <p:spPr>
          <a:xfrm>
            <a:off x="2120672" y="2749488"/>
            <a:ext cx="5223636" cy="12333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6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7" hasCustomPrompt="1"/>
          </p:nvPr>
        </p:nvSpPr>
        <p:spPr>
          <a:xfrm>
            <a:off x="749167" y="4724649"/>
            <a:ext cx="7916996" cy="617129"/>
          </a:xfrm>
        </p:spPr>
        <p:txBody>
          <a:bodyPr>
            <a:noAutofit/>
          </a:bodyPr>
          <a:lstStyle>
            <a:lvl1pPr marL="0" marR="0" indent="0" algn="l" defTabSz="82296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>
                <a:tab pos="225743" algn="l"/>
              </a:tabLst>
              <a:defRPr sz="1170">
                <a:solidFill>
                  <a:schemeClr val="tx1"/>
                </a:solidFill>
              </a:defRPr>
            </a:lvl1pPr>
          </a:lstStyle>
          <a:p>
            <a:r>
              <a:rPr lang="sv-SE" b="1" dirty="0"/>
              <a:t>Se Powerpoint-guide på intranätet för direktiv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16B6-1FB0-4E21-97CA-86E0511D346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A471-51B6-41BE-9FCE-1E402DEF77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525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878400"/>
            <a:ext cx="3755657" cy="7992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78400"/>
            <a:ext cx="3755657" cy="34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50825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8E70B-AF35-4F6B-BDFF-47349A3EA60A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90800" y="5486400"/>
            <a:ext cx="39624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E1B77-77E6-4244-A41A-E86DD58AF5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4572000" y="729548"/>
            <a:ext cx="4572000" cy="4756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1"/>
            <a:ext cx="8208144" cy="349352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tabLst>
                <a:tab pos="284400" algn="l"/>
              </a:tabLst>
              <a:defRPr sz="1400">
                <a:solidFill>
                  <a:schemeClr val="tx1"/>
                </a:solidFill>
              </a:defRPr>
            </a:lvl1pPr>
            <a:lvl2pPr marL="5688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tabLst/>
              <a:defRPr sz="1200">
                <a:solidFill>
                  <a:schemeClr val="tx1"/>
                </a:solidFill>
              </a:defRPr>
            </a:lvl2pPr>
            <a:lvl3pPr marL="8532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11376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1422000" indent="-2844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8F75-31C5-4EA3-B939-110C835A2306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27FC-89E5-4F46-ACC9-69E6292ABF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275610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791746-421B-4E69-8111-47D912C4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40"/>
            <a:ext cx="9144000" cy="577134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2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8D25ADB-C09F-414F-9A20-60120F34F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0803" cy="5715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5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62C97-D9D7-4ECA-B819-E1F78AD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5"/>
            <a:ext cx="9252284" cy="57308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9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988715C-A4C1-4143-9922-EC2D6784C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71"/>
            <a:ext cx="9144000" cy="57470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79" y="1326229"/>
            <a:ext cx="5544831" cy="199428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79" y="3440575"/>
            <a:ext cx="5544831" cy="13378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363877"/>
            <a:ext cx="2281134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49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AABD4BB-B904-499A-97E6-B4E203CC9085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99B5838-1B6B-4E20-A748-AFCB0DBC3DFA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70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5CE6F39-AF09-4A21-9D78-9906D054A741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4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86D0C2E-23B8-4426-9321-32756D807672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A37EDD-17C4-456D-B62C-A8A91D70D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9894980-7929-44B0-B4EA-36E6EC512334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1815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EC9F7F5-5A94-4FA2-9DB2-34CFA133C1D7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AC6CB3-1148-4BE2-A358-FF171179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D70D259-139D-4B11-BC48-59CD0C52BD46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858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0511564-5DF9-44E9-9527-CB49F34BD425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EDA64BE-9B4D-400F-A014-20F0630627FE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2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B802A18-9ADA-45D5-AF61-54D91267DF2D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851756-55EE-418B-A4DF-DFAB144D8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144599B-E52F-42B9-AD8B-2746F55752F2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50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_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1"/>
            <a:ext cx="8208144" cy="3493529"/>
          </a:xfrm>
        </p:spPr>
        <p:txBody>
          <a:bodyPr>
            <a:normAutofit/>
          </a:bodyPr>
          <a:lstStyle>
            <a:lvl1pPr marL="284400" indent="-284400">
              <a:buFont typeface="+mj-lt"/>
              <a:buAutoNum type="arabicPeriod"/>
              <a:tabLst>
                <a:tab pos="284400" algn="l"/>
              </a:tabLst>
              <a:defRPr sz="1400">
                <a:solidFill>
                  <a:schemeClr val="tx1"/>
                </a:solidFill>
              </a:defRPr>
            </a:lvl1pPr>
            <a:lvl2pPr marL="568800" indent="-28440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tabLst/>
              <a:defRPr sz="1200">
                <a:solidFill>
                  <a:schemeClr val="tx1"/>
                </a:solidFill>
              </a:defRPr>
            </a:lvl2pPr>
            <a:lvl3pPr marL="854550" indent="-285750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 sz="1200">
                <a:solidFill>
                  <a:schemeClr val="tx1"/>
                </a:solidFill>
              </a:defRPr>
            </a:lvl3pPr>
            <a:lvl4pPr marL="11376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1422000" indent="-2844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63A8-7B0F-4FA7-90D2-A36A9837F210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B894-B0A1-4602-A840-C83DA28163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893448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6A545D-7E13-48FD-8936-98CA5CF97491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0A514-6C63-4DC1-8074-6B06B0799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550426A-C878-4786-9034-ED9C038BB73A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664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2D742B9-F8A6-4578-9CA9-C72BBB566065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8D1539-D968-4761-B9A1-1A1C5FE1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9" y="4994976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6D1CC92-B422-46CB-8836-B0234A729B0F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145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8D4594-00B0-48B4-A014-DD034373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5BC6BDED-3361-4AB3-A6DF-09DB03ADFB39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0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40235-C812-4E08-8A81-1DC7691A0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E5DF19C0-00F9-4179-BF06-F12F796DDDBA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0017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7C99479-7133-4E1D-8F3C-9D782D1BF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930AB396-87D7-4EFD-8ACE-76B1307391A4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104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E6D91D2E-9213-47B3-A75A-9E24468CBC7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0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38549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E88E-2F88-4654-B5CA-45BFB6647C1E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80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7236619" cy="3271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198-BECE-4777-8E9F-5D890B4AFCDA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717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2463-C07D-4D00-AC62-A339EC8ED152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520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44153665-2ADE-47E7-B30A-197E616C2FC5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3333" y="1445674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05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189038" y="1303339"/>
            <a:ext cx="1081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v-SE" altLang="sv-SE" sz="1100"/>
              <a:t>För att lägga in bild, klicka på ikonen. Gå sedan in i mappen ”Bilder till PowerPoint” sedan mappen ”Bilder”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6971"/>
            <a:ext cx="3744416" cy="349352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tabLst>
                <a:tab pos="284400" algn="l"/>
              </a:tabLst>
              <a:defRPr sz="1400">
                <a:solidFill>
                  <a:schemeClr val="tx1"/>
                </a:solidFill>
              </a:defRPr>
            </a:lvl1pPr>
            <a:lvl2pPr marL="5688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1137600" indent="-28440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1422000" indent="-2844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4572000" y="733426"/>
            <a:ext cx="4572000" cy="4752975"/>
          </a:xfrm>
        </p:spPr>
        <p:txBody>
          <a:bodyPr rtlCol="0">
            <a:norm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80E2-24A6-42ED-8000-655CE356DB0E}" type="datetime1">
              <a:rPr lang="sv-SE" smtClean="0"/>
              <a:t>2019-02-11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A461-1A30-409F-BD20-308C29729F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3743647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sv-SE" altLang="sv-SE"/>
              <a:t>Klicka här för att ändra format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773839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6753B9-1D4D-4D67-BFB7-55EC99301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" y="1332"/>
            <a:ext cx="9142402" cy="57136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0" y="1506803"/>
            <a:ext cx="7236619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91DB0F-7BAA-4268-B753-17D085AB16FF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087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66C51A-27A5-4DE6-857C-160C0DC2E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DFDD90-615A-4740-8DA4-6E12738EAFD9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1804" y="1506803"/>
            <a:ext cx="3548507" cy="3271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4773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06B858-F606-4765-8D2C-68FC204AC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5421D-7997-4B31-B75E-2DBC6A1A4DC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452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B2A6196-3B89-4AC8-B49D-8E04987F7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645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934626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005CD2-9B09-4073-9B9E-ADDA08CCE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26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820725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080480-F066-40EF-BA27-74EAD822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23"/>
          <a:stretch/>
        </p:blipFill>
        <p:spPr>
          <a:xfrm>
            <a:off x="0" y="0"/>
            <a:ext cx="9144000" cy="573505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691" y="1506803"/>
            <a:ext cx="7236619" cy="270139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00493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BA8B652-FB48-4FC7-8FD3-7CE59F6E36B3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5812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69E2D7F-C19C-4B44-94C8-99F9491A42F0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144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8E86BADA-EAF3-49A3-AF12-3A80A474C12B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24862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676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1" y="0"/>
            <a:ext cx="9143999" cy="5715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4985265"/>
            <a:ext cx="1156961" cy="57967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000F782-EC6F-4BB9-9CC1-70BC0EA08232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AI-nätverk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444" y="878707"/>
            <a:ext cx="5708866" cy="1050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263" y="2012178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262" y="2292173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483376" y="337376"/>
            <a:ext cx="1715373" cy="39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786" y="1432990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72" y="3256809"/>
            <a:ext cx="1431000" cy="159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1263" y="3847411"/>
            <a:ext cx="5709047" cy="2738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0366" y="4150982"/>
            <a:ext cx="5709047" cy="7308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75">
                <a:solidFill>
                  <a:schemeClr val="tx1"/>
                </a:solidFill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366" y="3256810"/>
            <a:ext cx="5709047" cy="5403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image" Target="../media/image15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image" Target="../media/image15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877280"/>
            <a:ext cx="8207375" cy="8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68315" y="1778000"/>
            <a:ext cx="82073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50827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6B801-5739-4154-809F-43D9F26F5410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90800" y="5486400"/>
            <a:ext cx="39624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AI-nätverk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2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E1B77-77E6-4244-A41A-E86DD58AF5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4625"/>
            <a:ext cx="8572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Rak 22"/>
          <p:cNvCxnSpPr/>
          <p:nvPr/>
        </p:nvCxnSpPr>
        <p:spPr>
          <a:xfrm>
            <a:off x="250825" y="5486400"/>
            <a:ext cx="864235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pitchFamily="34" charset="0"/>
        </a:defRPr>
      </a:lvl9pPr>
    </p:titleStyle>
    <p:bodyStyle>
      <a:lvl1pPr marL="285750" indent="-285750" algn="l" rtl="0" eaLnBrk="1" fontAlgn="base" hangingPunct="1">
        <a:lnSpc>
          <a:spcPct val="110000"/>
        </a:lnSpc>
        <a:spcBef>
          <a:spcPts val="400"/>
        </a:spcBef>
        <a:spcAft>
          <a:spcPts val="400"/>
        </a:spcAft>
        <a:buSzPct val="100000"/>
        <a:buFont typeface="Arial" charset="0"/>
        <a:buChar char="•"/>
        <a:tabLst>
          <a:tab pos="2508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1" fontAlgn="base" hangingPunct="1">
        <a:lnSpc>
          <a:spcPct val="110000"/>
        </a:lnSpc>
        <a:spcBef>
          <a:spcPts val="400"/>
        </a:spcBef>
        <a:spcAft>
          <a:spcPts val="400"/>
        </a:spcAft>
        <a:buSzPct val="100000"/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indent="-250825" algn="l" rtl="0" eaLnBrk="1" fontAlgn="base" hangingPunct="1">
        <a:lnSpc>
          <a:spcPct val="110000"/>
        </a:lnSpc>
        <a:spcBef>
          <a:spcPts val="400"/>
        </a:spcBef>
        <a:spcAft>
          <a:spcPts val="400"/>
        </a:spcAft>
        <a:buSzPct val="100000"/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6475" indent="-250825" algn="l" rtl="0" eaLnBrk="1" fontAlgn="base" hangingPunct="1">
        <a:lnSpc>
          <a:spcPct val="110000"/>
        </a:lnSpc>
        <a:spcBef>
          <a:spcPts val="400"/>
        </a:spcBef>
        <a:spcAft>
          <a:spcPts val="400"/>
        </a:spcAft>
        <a:buSzPct val="100000"/>
        <a:buFont typeface="Calibri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250825" algn="l" rtl="0" eaLnBrk="1" fontAlgn="base" hangingPunct="1">
        <a:lnSpc>
          <a:spcPct val="110000"/>
        </a:lnSpc>
        <a:spcBef>
          <a:spcPts val="400"/>
        </a:spcBef>
        <a:spcAft>
          <a:spcPts val="400"/>
        </a:spcAft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/>
          <p:nvPr/>
        </p:nvSpPr>
        <p:spPr>
          <a:xfrm>
            <a:off x="0" y="3"/>
            <a:ext cx="9144000" cy="733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70" dirty="0">
              <a:solidFill>
                <a:srgbClr val="FFFFFF"/>
              </a:solidFill>
            </a:endParaRPr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8315" y="1201738"/>
            <a:ext cx="820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68315" y="1778000"/>
            <a:ext cx="82073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50827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47034-6F57-4656-B23B-FEA0169C04A6}" type="datetime1">
              <a:rPr lang="sv-SE" smtClean="0">
                <a:solidFill>
                  <a:srgbClr val="000000">
                    <a:tint val="75000"/>
                  </a:srgbClr>
                </a:solidFill>
              </a:rPr>
              <a:t>2019-02-11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90800" y="5486400"/>
            <a:ext cx="3962400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>
                <a:solidFill>
                  <a:srgbClr val="000000">
                    <a:tint val="75000"/>
                  </a:srgbClr>
                </a:solidFill>
              </a:rPr>
              <a:t>AI-nätverk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16" y="5486400"/>
            <a:ext cx="2339975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407B1-6DC9-40CD-90BA-EECBE43E84A9}" type="slidenum">
              <a:rPr lang="sv-S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4625"/>
            <a:ext cx="8572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upp 14"/>
          <p:cNvGrpSpPr>
            <a:grpSpLocks/>
          </p:cNvGrpSpPr>
          <p:nvPr/>
        </p:nvGrpSpPr>
        <p:grpSpPr bwMode="auto">
          <a:xfrm>
            <a:off x="8262954" y="215903"/>
            <a:ext cx="630237" cy="301625"/>
            <a:chOff x="6516216" y="215587"/>
            <a:chExt cx="630833" cy="301938"/>
          </a:xfrm>
        </p:grpSpPr>
        <p:sp>
          <p:nvSpPr>
            <p:cNvPr id="16" name="Likbent triangel 14"/>
            <p:cNvSpPr/>
            <p:nvPr/>
          </p:nvSpPr>
          <p:spPr>
            <a:xfrm rot="5400000">
              <a:off x="6911868" y="337954"/>
              <a:ext cx="181163" cy="57204"/>
            </a:xfrm>
            <a:custGeom>
              <a:avLst/>
              <a:gdLst>
                <a:gd name="connsiteX0" fmla="*/ 0 w 233432"/>
                <a:gd name="connsiteY0" fmla="*/ 85725 h 85725"/>
                <a:gd name="connsiteX1" fmla="*/ 116716 w 233432"/>
                <a:gd name="connsiteY1" fmla="*/ 0 h 85725"/>
                <a:gd name="connsiteX2" fmla="*/ 233432 w 233432"/>
                <a:gd name="connsiteY2" fmla="*/ 85725 h 85725"/>
                <a:gd name="connsiteX3" fmla="*/ 0 w 233432"/>
                <a:gd name="connsiteY3" fmla="*/ 85725 h 85725"/>
                <a:gd name="connsiteX0" fmla="*/ 0 w 233432"/>
                <a:gd name="connsiteY0" fmla="*/ 85725 h 88106"/>
                <a:gd name="connsiteX1" fmla="*/ 116716 w 233432"/>
                <a:gd name="connsiteY1" fmla="*/ 0 h 88106"/>
                <a:gd name="connsiteX2" fmla="*/ 233432 w 233432"/>
                <a:gd name="connsiteY2" fmla="*/ 85725 h 88106"/>
                <a:gd name="connsiteX3" fmla="*/ 112113 w 233432"/>
                <a:gd name="connsiteY3" fmla="*/ 88106 h 88106"/>
                <a:gd name="connsiteX4" fmla="*/ 0 w 233432"/>
                <a:gd name="connsiteY4" fmla="*/ 85725 h 88106"/>
                <a:gd name="connsiteX0" fmla="*/ 112113 w 233432"/>
                <a:gd name="connsiteY0" fmla="*/ 88106 h 179546"/>
                <a:gd name="connsiteX1" fmla="*/ 0 w 233432"/>
                <a:gd name="connsiteY1" fmla="*/ 85725 h 179546"/>
                <a:gd name="connsiteX2" fmla="*/ 116716 w 233432"/>
                <a:gd name="connsiteY2" fmla="*/ 0 h 179546"/>
                <a:gd name="connsiteX3" fmla="*/ 233432 w 233432"/>
                <a:gd name="connsiteY3" fmla="*/ 85725 h 179546"/>
                <a:gd name="connsiteX4" fmla="*/ 203553 w 233432"/>
                <a:gd name="connsiteY4" fmla="*/ 179546 h 179546"/>
                <a:gd name="connsiteX0" fmla="*/ 112113 w 233432"/>
                <a:gd name="connsiteY0" fmla="*/ 88106 h 88106"/>
                <a:gd name="connsiteX1" fmla="*/ 0 w 233432"/>
                <a:gd name="connsiteY1" fmla="*/ 85725 h 88106"/>
                <a:gd name="connsiteX2" fmla="*/ 116716 w 233432"/>
                <a:gd name="connsiteY2" fmla="*/ 0 h 88106"/>
                <a:gd name="connsiteX3" fmla="*/ 233432 w 233432"/>
                <a:gd name="connsiteY3" fmla="*/ 85725 h 88106"/>
                <a:gd name="connsiteX0" fmla="*/ 0 w 233432"/>
                <a:gd name="connsiteY0" fmla="*/ 85725 h 85725"/>
                <a:gd name="connsiteX1" fmla="*/ 116716 w 233432"/>
                <a:gd name="connsiteY1" fmla="*/ 0 h 85725"/>
                <a:gd name="connsiteX2" fmla="*/ 233432 w 233432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32" h="85725">
                  <a:moveTo>
                    <a:pt x="0" y="85725"/>
                  </a:moveTo>
                  <a:lnTo>
                    <a:pt x="116716" y="0"/>
                  </a:lnTo>
                  <a:lnTo>
                    <a:pt x="233432" y="85725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170" dirty="0">
                <a:solidFill>
                  <a:srgbClr val="FFFFFF"/>
                </a:solidFill>
              </a:endParaRPr>
            </a:p>
          </p:txBody>
        </p:sp>
        <p:sp>
          <p:nvSpPr>
            <p:cNvPr id="17" name="Likbent triangel 14"/>
            <p:cNvSpPr/>
            <p:nvPr/>
          </p:nvSpPr>
          <p:spPr>
            <a:xfrm rot="16200000" flipH="1">
              <a:off x="6570233" y="337954"/>
              <a:ext cx="181163" cy="57204"/>
            </a:xfrm>
            <a:custGeom>
              <a:avLst/>
              <a:gdLst>
                <a:gd name="connsiteX0" fmla="*/ 0 w 233432"/>
                <a:gd name="connsiteY0" fmla="*/ 85725 h 85725"/>
                <a:gd name="connsiteX1" fmla="*/ 116716 w 233432"/>
                <a:gd name="connsiteY1" fmla="*/ 0 h 85725"/>
                <a:gd name="connsiteX2" fmla="*/ 233432 w 233432"/>
                <a:gd name="connsiteY2" fmla="*/ 85725 h 85725"/>
                <a:gd name="connsiteX3" fmla="*/ 0 w 233432"/>
                <a:gd name="connsiteY3" fmla="*/ 85725 h 85725"/>
                <a:gd name="connsiteX0" fmla="*/ 0 w 233432"/>
                <a:gd name="connsiteY0" fmla="*/ 85725 h 88106"/>
                <a:gd name="connsiteX1" fmla="*/ 116716 w 233432"/>
                <a:gd name="connsiteY1" fmla="*/ 0 h 88106"/>
                <a:gd name="connsiteX2" fmla="*/ 233432 w 233432"/>
                <a:gd name="connsiteY2" fmla="*/ 85725 h 88106"/>
                <a:gd name="connsiteX3" fmla="*/ 112113 w 233432"/>
                <a:gd name="connsiteY3" fmla="*/ 88106 h 88106"/>
                <a:gd name="connsiteX4" fmla="*/ 0 w 233432"/>
                <a:gd name="connsiteY4" fmla="*/ 85725 h 88106"/>
                <a:gd name="connsiteX0" fmla="*/ 112113 w 233432"/>
                <a:gd name="connsiteY0" fmla="*/ 88106 h 179546"/>
                <a:gd name="connsiteX1" fmla="*/ 0 w 233432"/>
                <a:gd name="connsiteY1" fmla="*/ 85725 h 179546"/>
                <a:gd name="connsiteX2" fmla="*/ 116716 w 233432"/>
                <a:gd name="connsiteY2" fmla="*/ 0 h 179546"/>
                <a:gd name="connsiteX3" fmla="*/ 233432 w 233432"/>
                <a:gd name="connsiteY3" fmla="*/ 85725 h 179546"/>
                <a:gd name="connsiteX4" fmla="*/ 203553 w 233432"/>
                <a:gd name="connsiteY4" fmla="*/ 179546 h 179546"/>
                <a:gd name="connsiteX0" fmla="*/ 112113 w 233432"/>
                <a:gd name="connsiteY0" fmla="*/ 88106 h 88106"/>
                <a:gd name="connsiteX1" fmla="*/ 0 w 233432"/>
                <a:gd name="connsiteY1" fmla="*/ 85725 h 88106"/>
                <a:gd name="connsiteX2" fmla="*/ 116716 w 233432"/>
                <a:gd name="connsiteY2" fmla="*/ 0 h 88106"/>
                <a:gd name="connsiteX3" fmla="*/ 233432 w 233432"/>
                <a:gd name="connsiteY3" fmla="*/ 85725 h 88106"/>
                <a:gd name="connsiteX0" fmla="*/ 0 w 233432"/>
                <a:gd name="connsiteY0" fmla="*/ 85725 h 85725"/>
                <a:gd name="connsiteX1" fmla="*/ 116716 w 233432"/>
                <a:gd name="connsiteY1" fmla="*/ 0 h 85725"/>
                <a:gd name="connsiteX2" fmla="*/ 233432 w 233432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32" h="85725">
                  <a:moveTo>
                    <a:pt x="0" y="85725"/>
                  </a:moveTo>
                  <a:lnTo>
                    <a:pt x="116716" y="0"/>
                  </a:lnTo>
                  <a:lnTo>
                    <a:pt x="233432" y="85725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170" dirty="0">
                <a:solidFill>
                  <a:srgbClr val="FFFFFF"/>
                </a:solidFill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6516216" y="215587"/>
              <a:ext cx="287609" cy="301938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170" dirty="0">
                <a:solidFill>
                  <a:srgbClr val="FFFFFF"/>
                </a:solidFill>
              </a:endParaRP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6859440" y="215587"/>
              <a:ext cx="287609" cy="301938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17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3" name="Rak 22"/>
          <p:cNvCxnSpPr/>
          <p:nvPr/>
        </p:nvCxnSpPr>
        <p:spPr>
          <a:xfrm>
            <a:off x="250825" y="5486400"/>
            <a:ext cx="864235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83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2083" b="1">
          <a:solidFill>
            <a:schemeClr val="tx1"/>
          </a:solidFill>
          <a:latin typeface="Calibri" pitchFamily="34" charset="0"/>
        </a:defRPr>
      </a:lvl9pPr>
    </p:titleStyle>
    <p:bodyStyle>
      <a:lvl1pPr marL="238115" indent="-238115" algn="l" rtl="0" eaLnBrk="0" fontAlgn="base" hangingPunct="0">
        <a:lnSpc>
          <a:spcPct val="110000"/>
        </a:lnSpc>
        <a:spcBef>
          <a:spcPts val="333"/>
        </a:spcBef>
        <a:spcAft>
          <a:spcPts val="333"/>
        </a:spcAft>
        <a:buSzPct val="100000"/>
        <a:buFont typeface="Arial" charset="0"/>
        <a:buChar char="•"/>
        <a:tabLst>
          <a:tab pos="209012" algn="l"/>
        </a:tabLst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419348" indent="-209012" algn="l" rtl="0" eaLnBrk="0" fontAlgn="base" hangingPunct="0">
        <a:lnSpc>
          <a:spcPct val="110000"/>
        </a:lnSpc>
        <a:spcBef>
          <a:spcPts val="333"/>
        </a:spcBef>
        <a:spcAft>
          <a:spcPts val="333"/>
        </a:spcAft>
        <a:buSzPct val="100000"/>
        <a:buFont typeface="Calibri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29683" indent="-209012" algn="l" rtl="0" eaLnBrk="0" fontAlgn="base" hangingPunct="0">
        <a:lnSpc>
          <a:spcPct val="110000"/>
        </a:lnSpc>
        <a:spcBef>
          <a:spcPts val="333"/>
        </a:spcBef>
        <a:spcAft>
          <a:spcPts val="333"/>
        </a:spcAft>
        <a:buSzPct val="100000"/>
        <a:buFont typeface="Calibri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38696" indent="-209012" algn="l" rtl="0" eaLnBrk="0" fontAlgn="base" hangingPunct="0">
        <a:lnSpc>
          <a:spcPct val="110000"/>
        </a:lnSpc>
        <a:spcBef>
          <a:spcPts val="333"/>
        </a:spcBef>
        <a:spcAft>
          <a:spcPts val="333"/>
        </a:spcAft>
        <a:buSzPct val="100000"/>
        <a:buFont typeface="Calibri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031" indent="-209012" algn="l" rtl="0" eaLnBrk="0" fontAlgn="base" hangingPunct="0">
        <a:lnSpc>
          <a:spcPct val="110000"/>
        </a:lnSpc>
        <a:spcBef>
          <a:spcPts val="333"/>
        </a:spcBef>
        <a:spcAft>
          <a:spcPts val="333"/>
        </a:spcAft>
        <a:buSzPct val="100000"/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74D5905-99E5-40F9-975D-C8067A5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548C40-38F5-4A13-9F4D-0A39F8B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691" y="1506802"/>
            <a:ext cx="7236619" cy="3271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2CFAFC-BE98-4123-870C-0B8A0442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3691" y="5418618"/>
            <a:ext cx="847189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AFABAB"/>
                </a:solidFill>
              </a:defRPr>
            </a:lvl1pPr>
          </a:lstStyle>
          <a:p>
            <a:fld id="{FE22974B-89A9-4D47-B8CC-2DAC8568F5ED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78CB0-700B-4D0D-AE0E-64D04B6B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4475" y="5418618"/>
            <a:ext cx="3675050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AFABAB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F6369-E04E-4FF2-B877-8CD07317B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509" y="5418618"/>
            <a:ext cx="554050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6ABBA1-E240-4BA0-BF5D-436A7B610227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2" y="4985265"/>
            <a:ext cx="1156961" cy="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1">
          <p15:clr>
            <a:srgbClr val="F26B43"/>
          </p15:clr>
        </p15:guide>
        <p15:guide id="2" pos="6879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91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74D5905-99E5-40F9-975D-C8067A5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157427"/>
            <a:ext cx="7236619" cy="105039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548C40-38F5-4A13-9F4D-0A39F8B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691" y="1506802"/>
            <a:ext cx="7236619" cy="3271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2CFAFC-BE98-4123-870C-0B8A0442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3691" y="5418618"/>
            <a:ext cx="847189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AFABAB"/>
                </a:solidFill>
              </a:defRPr>
            </a:lvl1pPr>
          </a:lstStyle>
          <a:p>
            <a:fld id="{30C68089-B3B8-4F87-A53C-527207F453FE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78CB0-700B-4D0D-AE0E-64D04B6B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4475" y="5418618"/>
            <a:ext cx="3675050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AFABAB"/>
                </a:solidFill>
              </a:defRPr>
            </a:lvl1pPr>
          </a:lstStyle>
          <a:p>
            <a:r>
              <a:rPr lang="sv-SE"/>
              <a:t>AI-nätverk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F6369-E04E-4FF2-B877-8CD07317B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509" y="5418618"/>
            <a:ext cx="554050" cy="1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6ABBA1-E240-4BA0-BF5D-436A7B61022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2" y="4985265"/>
            <a:ext cx="1156961" cy="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1">
          <p15:clr>
            <a:srgbClr val="F26B43"/>
          </p15:clr>
        </p15:guide>
        <p15:guide id="2" pos="6879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AI och GDPR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Johan Engdahl</a:t>
            </a:r>
          </a:p>
          <a:p>
            <a:r>
              <a:rPr lang="sv-SE" dirty="0"/>
              <a:t>Anna Ersson</a:t>
            </a:r>
          </a:p>
        </p:txBody>
      </p:sp>
    </p:spTree>
    <p:extLst>
      <p:ext uri="{BB962C8B-B14F-4D97-AF65-F5344CB8AC3E}">
        <p14:creationId xmlns:p14="http://schemas.microsoft.com/office/powerpoint/2010/main" val="302257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Säkerställa etiskt syfte</a:t>
            </a:r>
          </a:p>
          <a:p>
            <a:r>
              <a:rPr lang="sv-SE" dirty="0"/>
              <a:t>Genomföra tillförlitlig AI</a:t>
            </a:r>
          </a:p>
          <a:p>
            <a:pPr lvl="1"/>
            <a:r>
              <a:rPr lang="sv-SE" dirty="0"/>
              <a:t>Tekniska krav </a:t>
            </a:r>
          </a:p>
          <a:p>
            <a:pPr lvl="1"/>
            <a:r>
              <a:rPr lang="sv-SE" dirty="0"/>
              <a:t>Icke tekniska krav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7D07631-0808-4447-8E68-BF6DD9E9EC6A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10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9" y="427434"/>
            <a:ext cx="3952970" cy="415885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Tillförlitlig AI</a:t>
            </a:r>
          </a:p>
        </p:txBody>
      </p:sp>
    </p:spTree>
    <p:extLst>
      <p:ext uri="{BB962C8B-B14F-4D97-AF65-F5344CB8AC3E}">
        <p14:creationId xmlns:p14="http://schemas.microsoft.com/office/powerpoint/2010/main" val="44838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på en </a:t>
            </a:r>
            <a:r>
              <a:rPr lang="sv-SE" i="1" dirty="0" err="1"/>
              <a:t>Assessment</a:t>
            </a:r>
            <a:r>
              <a:rPr lang="sv-SE" i="1" dirty="0"/>
              <a:t> list </a:t>
            </a:r>
            <a:r>
              <a:rPr lang="sv-SE" dirty="0"/>
              <a:t>vid utveckling och implementering av AI-baserade system</a:t>
            </a:r>
          </a:p>
          <a:p>
            <a:r>
              <a:rPr lang="sv-SE" dirty="0"/>
              <a:t>Måste anpassas från fall till fall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D03085-4739-4857-BE16-102F0D9E7E06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tillförlitlig AI 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837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Accountability</a:t>
            </a:r>
            <a:endParaRPr lang="sv-SE" dirty="0"/>
          </a:p>
          <a:p>
            <a:pPr lvl="1"/>
            <a:r>
              <a:rPr lang="sv-SE" dirty="0"/>
              <a:t>Vem ansvarar om något går fel? Går det att rapportera eventuella sårbarheter? </a:t>
            </a:r>
            <a:r>
              <a:rPr lang="sv-SE" dirty="0" err="1"/>
              <a:t>Audits</a:t>
            </a:r>
            <a:r>
              <a:rPr lang="sv-SE" dirty="0"/>
              <a:t>? Etc. </a:t>
            </a:r>
          </a:p>
          <a:p>
            <a:r>
              <a:rPr lang="sv-SE" dirty="0"/>
              <a:t>Design för alla och icke-diskriminering</a:t>
            </a:r>
          </a:p>
          <a:p>
            <a:pPr lvl="1"/>
            <a:r>
              <a:rPr lang="sv-SE" dirty="0"/>
              <a:t>Är AI-systemet rättvist? Är AI-systemet användbart för personer med särskilda behov? Etc. </a:t>
            </a:r>
          </a:p>
          <a:p>
            <a:r>
              <a:rPr lang="sv-SE" dirty="0"/>
              <a:t>Styrande AI autonomi</a:t>
            </a:r>
          </a:p>
          <a:p>
            <a:pPr lvl="1"/>
            <a:r>
              <a:rPr lang="sv-SE" dirty="0"/>
              <a:t>Finns mänsklig kontroll? Finns det en ”stopp-knapp”? Etc. 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A8C79C-AB26-4156-95C8-935824E868D2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12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tillförlitlig AI, forts.  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791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>
                <a:solidFill>
                  <a:prstClr val="black"/>
                </a:solidFill>
              </a:rPr>
              <a:t>Datahantering och respekt för integritet</a:t>
            </a:r>
            <a:endParaRPr lang="sv-SE" dirty="0"/>
          </a:p>
          <a:p>
            <a:r>
              <a:rPr lang="sv-SE" dirty="0"/>
              <a:t>Transparens </a:t>
            </a:r>
          </a:p>
          <a:p>
            <a:pPr lvl="1"/>
            <a:r>
              <a:rPr lang="sv-SE" dirty="0"/>
              <a:t>Ändamål och spårbarhet</a:t>
            </a:r>
          </a:p>
          <a:p>
            <a:r>
              <a:rPr lang="sv-SE" dirty="0"/>
              <a:t>Respekt för mänsklig autonomi</a:t>
            </a:r>
          </a:p>
          <a:p>
            <a:pPr lvl="1"/>
            <a:r>
              <a:rPr lang="sv-SE" dirty="0"/>
              <a:t>Information om risk för mänsklig mental integritet (</a:t>
            </a:r>
            <a:r>
              <a:rPr lang="sv-SE" dirty="0" err="1"/>
              <a:t>nudging</a:t>
            </a:r>
            <a:r>
              <a:rPr lang="sv-SE" dirty="0"/>
              <a:t>)? Information om att ett beslut eller råd är resultat av ett algoritmiskt beslut?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5B1B93-C8AF-4F27-9F70-A38781055934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13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tillförlitlig AI, forts. </a:t>
            </a:r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56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Tillförlitlighet och noggrannhet</a:t>
            </a:r>
          </a:p>
          <a:p>
            <a:pPr lvl="1"/>
            <a:r>
              <a:rPr lang="sv-SE" dirty="0"/>
              <a:t>Hur testas AI-systemet? Prövas algoritmerna?</a:t>
            </a:r>
          </a:p>
          <a:p>
            <a:r>
              <a:rPr lang="sv-SE" dirty="0"/>
              <a:t>Säkerhet och robusthet</a:t>
            </a:r>
          </a:p>
          <a:p>
            <a:pPr lvl="1"/>
            <a:r>
              <a:rPr lang="sv-SE" dirty="0"/>
              <a:t>Sårbarhet? Vad finns på plats för att säkerställa datasäkerhet och integritet?</a:t>
            </a:r>
          </a:p>
          <a:p>
            <a:r>
              <a:rPr lang="sv-SE" dirty="0"/>
              <a:t>Fall-back plan </a:t>
            </a:r>
          </a:p>
          <a:p>
            <a:pPr lvl="1"/>
            <a:r>
              <a:rPr lang="sv-SE" dirty="0"/>
              <a:t>Vad blir konsekvenserna av ett misslyckat AI-system?</a:t>
            </a:r>
          </a:p>
          <a:p>
            <a:pPr marL="3429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909DD0-0247-45A0-B77D-575D6E23F775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14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tillförlitlig AI, forts. </a:t>
            </a:r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749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7122D-7064-42B9-8975-0720D549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Artikel 29-gruppens vägledning om profilering och automatiserat beslutsfattande</a:t>
            </a:r>
          </a:p>
          <a:p>
            <a:r>
              <a:rPr lang="sv-SE" dirty="0" err="1"/>
              <a:t>Datatilsynet</a:t>
            </a:r>
            <a:r>
              <a:rPr lang="sv-SE" dirty="0"/>
              <a:t>: </a:t>
            </a:r>
            <a:r>
              <a:rPr lang="sv-SE" i="1" dirty="0" err="1"/>
              <a:t>Kunstig</a:t>
            </a:r>
            <a:r>
              <a:rPr lang="sv-SE" i="1" dirty="0"/>
              <a:t> intelligens </a:t>
            </a:r>
            <a:r>
              <a:rPr lang="sv-SE" i="1" dirty="0" err="1"/>
              <a:t>og</a:t>
            </a:r>
            <a:r>
              <a:rPr lang="sv-SE" i="1" dirty="0"/>
              <a:t> </a:t>
            </a:r>
            <a:r>
              <a:rPr lang="sv-SE" i="1" dirty="0" err="1"/>
              <a:t>personvern</a:t>
            </a:r>
            <a:endParaRPr lang="sv-SE" i="1" dirty="0"/>
          </a:p>
          <a:p>
            <a:r>
              <a:rPr lang="sv-SE" dirty="0"/>
              <a:t>ICO: </a:t>
            </a:r>
            <a:r>
              <a:rPr lang="sv-SE" i="1" dirty="0"/>
              <a:t>Big data, </a:t>
            </a:r>
            <a:r>
              <a:rPr lang="sv-SE" i="1" dirty="0" err="1"/>
              <a:t>artificial</a:t>
            </a:r>
            <a:r>
              <a:rPr lang="sv-SE" i="1" dirty="0"/>
              <a:t> </a:t>
            </a:r>
            <a:r>
              <a:rPr lang="sv-SE" i="1" dirty="0" err="1"/>
              <a:t>intelligence</a:t>
            </a:r>
            <a:r>
              <a:rPr lang="sv-SE" i="1" dirty="0"/>
              <a:t>, </a:t>
            </a:r>
            <a:r>
              <a:rPr lang="sv-SE" i="1" dirty="0" err="1"/>
              <a:t>machine</a:t>
            </a:r>
            <a:r>
              <a:rPr lang="sv-SE" i="1" dirty="0"/>
              <a:t> </a:t>
            </a:r>
            <a:r>
              <a:rPr lang="sv-SE" i="1" dirty="0" err="1"/>
              <a:t>learning</a:t>
            </a:r>
            <a:r>
              <a:rPr lang="sv-SE" i="1" dirty="0"/>
              <a:t> and data protection</a:t>
            </a:r>
          </a:p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92228-B158-4E36-9E03-549B455E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259-139D-4B11-BC48-59CD0C52BD46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AD95A-BF1D-40AE-B17D-E09B3A20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5E3C5-E90B-452B-99C0-E726FF91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Lästips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3D1045-8F07-4990-82E6-0AEFE37D93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D8537A7C-C5E1-4EA9-9362-DB3B095A9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b="12969"/>
          <a:stretch>
            <a:fillRect/>
          </a:stretch>
        </p:blipFill>
        <p:spPr>
          <a:xfrm>
            <a:off x="5637431" y="1437723"/>
            <a:ext cx="2862000" cy="31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1953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Johan Engdahl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 Advokat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0708 19 45 23</a:t>
            </a:r>
          </a:p>
          <a:p>
            <a:r>
              <a:rPr lang="sv-SE" dirty="0"/>
              <a:t>johan.engdahl@delphi.se</a:t>
            </a:r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/>
              <a:t>Associate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0709-25 </a:t>
            </a:r>
            <a:r>
              <a:rPr lang="sv-SE" dirty="0"/>
              <a:t>25 38</a:t>
            </a:r>
          </a:p>
          <a:p>
            <a:r>
              <a:rPr lang="sv-SE" dirty="0"/>
              <a:t>anna.ersson@delphi.se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Anna Ersson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F16-618C-4819-A2D6-43903EF0268F}" type="datetime1">
              <a:rPr lang="sv-SE" smtClean="0"/>
              <a:t>2019-02-11</a:t>
            </a:fld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9" name="Platshållare för bild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91" r="-440" b="24993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AD6FF1C-54FD-4F0F-BB51-CD787CF00E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1354" r="-749" b="24611"/>
          <a:stretch/>
        </p:blipFill>
        <p:spPr>
          <a:xfrm>
            <a:off x="822786" y="1432990"/>
            <a:ext cx="1431000" cy="1590000"/>
          </a:xfrm>
        </p:spPr>
      </p:pic>
    </p:spTree>
    <p:extLst>
      <p:ext uri="{BB962C8B-B14F-4D97-AF65-F5344CB8AC3E}">
        <p14:creationId xmlns:p14="http://schemas.microsoft.com/office/powerpoint/2010/main" val="127738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9D7-8E3C-4896-9797-BC9B08775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AI – Utmaningar från ett GDPR-perspektiv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265B9-24C3-4B95-A8E7-613492264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5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7D0D5-6B3B-48A7-B9FC-BCD457ED790E}" type="datetime1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2019-02-11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21409" y="278968"/>
          <a:ext cx="7501181" cy="528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68B0C-B4C3-4B82-91AE-0CC6ABA810C1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0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55D991-C4C5-464F-B9B9-E45E4EA85EC5}"/>
              </a:ext>
            </a:extLst>
          </p:cNvPr>
          <p:cNvGrpSpPr/>
          <p:nvPr/>
        </p:nvGrpSpPr>
        <p:grpSpPr>
          <a:xfrm>
            <a:off x="1587157" y="374319"/>
            <a:ext cx="7076396" cy="1389795"/>
            <a:chOff x="1587157" y="592687"/>
            <a:chExt cx="7076396" cy="1389795"/>
          </a:xfrm>
        </p:grpSpPr>
        <p:cxnSp>
          <p:nvCxnSpPr>
            <p:cNvPr id="8" name="Rak 7"/>
            <p:cNvCxnSpPr>
              <a:cxnSpLocks/>
              <a:stCxn id="19" idx="1"/>
              <a:endCxn id="7" idx="0"/>
            </p:cNvCxnSpPr>
            <p:nvPr/>
          </p:nvCxnSpPr>
          <p:spPr>
            <a:xfrm flipH="1">
              <a:off x="1587157" y="952583"/>
              <a:ext cx="1363214" cy="1029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4679297" y="592687"/>
              <a:ext cx="3984256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4307" lvl="0" indent="-164307" defTabSz="685800">
                <a:buFontTx/>
                <a:buChar char="-"/>
                <a:defRPr/>
              </a:pPr>
              <a:r>
                <a:rPr lang="sv-SE" sz="945" dirty="0">
                  <a:solidFill>
                    <a:prstClr val="black"/>
                  </a:solidFill>
                </a:rPr>
                <a:t>Laglighet, korrekthet och öppenhet </a:t>
              </a:r>
            </a:p>
            <a:p>
              <a:pPr marL="164307" lvl="0" indent="-164307" defTabSz="685800">
                <a:buFontTx/>
                <a:buChar char="-"/>
                <a:defRPr/>
              </a:pPr>
              <a:r>
                <a:rPr lang="sv-SE" sz="945" dirty="0">
                  <a:solidFill>
                    <a:prstClr val="black"/>
                  </a:solidFill>
                </a:rPr>
                <a:t>Ändamålsbegränsning </a:t>
              </a:r>
            </a:p>
            <a:p>
              <a:pPr marL="164307" lvl="0" indent="-164307" defTabSz="685800">
                <a:buFontTx/>
                <a:buChar char="-"/>
                <a:defRPr/>
              </a:pPr>
              <a:r>
                <a:rPr lang="sv-SE" sz="945" dirty="0">
                  <a:solidFill>
                    <a:prstClr val="black"/>
                  </a:solidFill>
                </a:rPr>
                <a:t>Uppgiftsminimering</a:t>
              </a:r>
            </a:p>
            <a:p>
              <a:pPr marL="164307" lvl="0" indent="-164307" defTabSz="685800">
                <a:buFontTx/>
                <a:buChar char="-"/>
                <a:defRPr/>
              </a:pPr>
              <a:r>
                <a:rPr lang="sv-SE" sz="945" dirty="0">
                  <a:solidFill>
                    <a:prstClr val="black"/>
                  </a:solidFill>
                </a:rPr>
                <a:t>Lagringsminimering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9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ktangel med rundade hörn 18"/>
            <p:cNvSpPr/>
            <p:nvPr/>
          </p:nvSpPr>
          <p:spPr>
            <a:xfrm>
              <a:off x="2950371" y="701933"/>
              <a:ext cx="1660359" cy="50129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072473" y="810886"/>
              <a:ext cx="143097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/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Grundläggande principer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A80C32-5D7A-4BA3-BC4B-9D6425BC81A9}"/>
              </a:ext>
            </a:extLst>
          </p:cNvPr>
          <p:cNvGrpSpPr/>
          <p:nvPr/>
        </p:nvGrpSpPr>
        <p:grpSpPr>
          <a:xfrm>
            <a:off x="2218945" y="1045639"/>
            <a:ext cx="6161963" cy="954937"/>
            <a:chOff x="2218945" y="1264007"/>
            <a:chExt cx="6161963" cy="954937"/>
          </a:xfrm>
        </p:grpSpPr>
        <p:cxnSp>
          <p:nvCxnSpPr>
            <p:cNvPr id="9" name="Rak 8"/>
            <p:cNvCxnSpPr>
              <a:cxnSpLocks/>
              <a:stCxn id="20" idx="1"/>
            </p:cNvCxnSpPr>
            <p:nvPr/>
          </p:nvCxnSpPr>
          <p:spPr>
            <a:xfrm flipH="1">
              <a:off x="2218945" y="1594041"/>
              <a:ext cx="731426" cy="624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4693226" y="1293143"/>
              <a:ext cx="3687682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lvl="0" indent="-164307" defTabSz="685800">
                <a:defRPr/>
              </a:pPr>
              <a:r>
                <a:rPr lang="sv-SE" sz="945" dirty="0">
                  <a:solidFill>
                    <a:prstClr val="black"/>
                  </a:solidFill>
                  <a:latin typeface="Arial"/>
                </a:rPr>
                <a:t>Intresseavvägning, del i forskning (allmänt intresse) eller samtycke? </a:t>
              </a:r>
            </a:p>
            <a:p>
              <a:pPr marL="164307" lvl="0" indent="-164307" defTabSz="685800">
                <a:defRPr/>
              </a:pPr>
              <a:r>
                <a:rPr lang="sv-SE" sz="945" dirty="0">
                  <a:solidFill>
                    <a:prstClr val="black"/>
                  </a:solidFill>
                  <a:latin typeface="Arial"/>
                </a:rPr>
                <a:t>Krav för profilering, automatiskt beslutsfattande och känsliga uppgifter</a:t>
              </a:r>
            </a:p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sv-SE" sz="9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ktangel med rundade hörn 19"/>
            <p:cNvSpPr/>
            <p:nvPr/>
          </p:nvSpPr>
          <p:spPr>
            <a:xfrm>
              <a:off x="2950371" y="1264007"/>
              <a:ext cx="1649733" cy="66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2905085" y="1313918"/>
              <a:ext cx="1774211" cy="56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lvl="0" defTabSz="685800">
                <a:defRPr/>
              </a:pPr>
              <a:r>
                <a:rPr lang="sv-SE" sz="1125" dirty="0">
                  <a:solidFill>
                    <a:prstClr val="white"/>
                  </a:solidFill>
                </a:rPr>
                <a:t>Lagligt stöd för behandling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CFE964-7364-4F5F-AFAA-7C07A0AF3A96}"/>
              </a:ext>
            </a:extLst>
          </p:cNvPr>
          <p:cNvGrpSpPr/>
          <p:nvPr/>
        </p:nvGrpSpPr>
        <p:grpSpPr>
          <a:xfrm>
            <a:off x="1907534" y="2179746"/>
            <a:ext cx="6482963" cy="1762201"/>
            <a:chOff x="1907534" y="2398114"/>
            <a:chExt cx="6482963" cy="1762201"/>
          </a:xfrm>
        </p:grpSpPr>
        <p:cxnSp>
          <p:nvCxnSpPr>
            <p:cNvPr id="12" name="Rak 11"/>
            <p:cNvCxnSpPr/>
            <p:nvPr/>
          </p:nvCxnSpPr>
          <p:spPr>
            <a:xfrm>
              <a:off x="1907534" y="2398114"/>
              <a:ext cx="1042840" cy="1421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4702815" y="3486284"/>
              <a:ext cx="3687682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Eventuell skyldighet att göra en konsekvensbedömning?</a:t>
              </a:r>
              <a:r>
                <a:rPr kumimoji="0" lang="sv-SE" sz="945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Hur säkerställs en process för det? </a:t>
              </a:r>
            </a:p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sv-SE" sz="945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okumentationskrav,</a:t>
              </a:r>
              <a:r>
                <a:rPr kumimoji="0" lang="sv-SE" sz="945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t.ex. 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intresseavvägningar, registerförteckning samt övriga krav enligt GDPR?</a:t>
              </a:r>
            </a:p>
          </p:txBody>
        </p:sp>
        <p:sp>
          <p:nvSpPr>
            <p:cNvPr id="23" name="Rektangel med rundade hörn 22"/>
            <p:cNvSpPr/>
            <p:nvPr/>
          </p:nvSpPr>
          <p:spPr>
            <a:xfrm>
              <a:off x="2950371" y="3504977"/>
              <a:ext cx="1633542" cy="6291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986055" y="3503264"/>
              <a:ext cx="1544480" cy="6308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Konsekvensbedömning</a:t>
              </a: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Dokumentation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9038C5-0C76-46FA-93C9-9BFCD2BC41A7}"/>
              </a:ext>
            </a:extLst>
          </p:cNvPr>
          <p:cNvGrpSpPr/>
          <p:nvPr/>
        </p:nvGrpSpPr>
        <p:grpSpPr>
          <a:xfrm>
            <a:off x="2734475" y="1787093"/>
            <a:ext cx="5766819" cy="738665"/>
            <a:chOff x="2734475" y="2005461"/>
            <a:chExt cx="5766819" cy="738665"/>
          </a:xfrm>
        </p:grpSpPr>
        <p:cxnSp>
          <p:nvCxnSpPr>
            <p:cNvPr id="10" name="Rak 9"/>
            <p:cNvCxnSpPr>
              <a:cxnSpLocks/>
              <a:stCxn id="13" idx="3"/>
              <a:endCxn id="21" idx="1"/>
            </p:cNvCxnSpPr>
            <p:nvPr/>
          </p:nvCxnSpPr>
          <p:spPr>
            <a:xfrm flipV="1">
              <a:off x="2734475" y="2344446"/>
              <a:ext cx="219010" cy="170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4693226" y="2119657"/>
              <a:ext cx="3808068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Informera om behandlingen i tydligt informationsdokument samt ev. kort notis </a:t>
              </a:r>
            </a:p>
          </p:txBody>
        </p:sp>
        <p:sp>
          <p:nvSpPr>
            <p:cNvPr id="21" name="Rektangel med rundade hörn 20"/>
            <p:cNvSpPr/>
            <p:nvPr/>
          </p:nvSpPr>
          <p:spPr>
            <a:xfrm>
              <a:off x="2953485" y="2029884"/>
              <a:ext cx="1630428" cy="6291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001175" y="2005461"/>
              <a:ext cx="1511523" cy="738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Informationskrav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0AEF8A-BD40-45BD-BF8A-4A0FC7F66398}"/>
              </a:ext>
            </a:extLst>
          </p:cNvPr>
          <p:cNvGrpSpPr/>
          <p:nvPr/>
        </p:nvGrpSpPr>
        <p:grpSpPr>
          <a:xfrm>
            <a:off x="2694258" y="2579976"/>
            <a:ext cx="5404781" cy="664272"/>
            <a:chOff x="2694258" y="2798344"/>
            <a:chExt cx="5404781" cy="664272"/>
          </a:xfrm>
        </p:grpSpPr>
        <p:cxnSp>
          <p:nvCxnSpPr>
            <p:cNvPr id="11" name="Rak 10"/>
            <p:cNvCxnSpPr/>
            <p:nvPr/>
          </p:nvCxnSpPr>
          <p:spPr>
            <a:xfrm>
              <a:off x="2694258" y="2798344"/>
              <a:ext cx="259230" cy="30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ktangel med rundade hörn 21"/>
            <p:cNvSpPr/>
            <p:nvPr/>
          </p:nvSpPr>
          <p:spPr>
            <a:xfrm>
              <a:off x="2953484" y="2833493"/>
              <a:ext cx="1621062" cy="6291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3019063" y="2863445"/>
              <a:ext cx="153839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Privacy by design</a:t>
              </a: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4693227" y="2849441"/>
              <a:ext cx="3405812" cy="52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Hur kan integritet byggas in i AI?</a:t>
              </a:r>
              <a:r>
                <a:rPr kumimoji="0" lang="sv-SE" sz="945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T.ex. 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etiska standarder, regler för att säkerställa </a:t>
              </a:r>
              <a:r>
                <a:rPr kumimoji="0" lang="sv-SE" sz="9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GDPR:s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grundläggande principer och lagringsminimering, </a:t>
              </a:r>
              <a:r>
                <a:rPr kumimoji="0" lang="sv-SE" sz="9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pseudonymisering</a:t>
              </a: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etc.</a:t>
              </a:r>
            </a:p>
          </p:txBody>
        </p:sp>
      </p:grp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2154E-3A9B-442A-A26A-1C397ED81840}" type="datetime1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2019-02-11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B36739-ED1A-4D0F-A7B7-2B82F7DFD940}"/>
              </a:ext>
            </a:extLst>
          </p:cNvPr>
          <p:cNvGrpSpPr/>
          <p:nvPr/>
        </p:nvGrpSpPr>
        <p:grpSpPr>
          <a:xfrm>
            <a:off x="1800880" y="2782123"/>
            <a:ext cx="6193664" cy="1841459"/>
            <a:chOff x="1800880" y="3000491"/>
            <a:chExt cx="6193664" cy="1841459"/>
          </a:xfrm>
        </p:grpSpPr>
        <p:cxnSp>
          <p:nvCxnSpPr>
            <p:cNvPr id="32" name="Rak 31"/>
            <p:cNvCxnSpPr>
              <a:cxnSpLocks/>
              <a:endCxn id="29" idx="1"/>
            </p:cNvCxnSpPr>
            <p:nvPr/>
          </p:nvCxnSpPr>
          <p:spPr>
            <a:xfrm>
              <a:off x="1800880" y="3000491"/>
              <a:ext cx="1158091" cy="1526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ktangel med rundade hörn 28"/>
            <p:cNvSpPr/>
            <p:nvPr/>
          </p:nvSpPr>
          <p:spPr>
            <a:xfrm>
              <a:off x="2958971" y="4212827"/>
              <a:ext cx="1625449" cy="6291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702816" y="4340414"/>
              <a:ext cx="3291728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Vem är ansvarig för behandlingen som sker (t.ex. utvecklare/kund eller part i samarbete)</a:t>
              </a:r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3049861" y="4301988"/>
              <a:ext cx="152213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Personuppgifts-ansvar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FFC3DC-1799-4A86-94A7-B731A7B20348}"/>
              </a:ext>
            </a:extLst>
          </p:cNvPr>
          <p:cNvGrpSpPr/>
          <p:nvPr/>
        </p:nvGrpSpPr>
        <p:grpSpPr>
          <a:xfrm>
            <a:off x="1335405" y="2808822"/>
            <a:ext cx="6684822" cy="2520561"/>
            <a:chOff x="1309722" y="3005284"/>
            <a:chExt cx="6684822" cy="2520561"/>
          </a:xfrm>
        </p:grpSpPr>
        <p:sp>
          <p:nvSpPr>
            <p:cNvPr id="36" name="Rektangel med rundade hörn 35"/>
            <p:cNvSpPr/>
            <p:nvPr/>
          </p:nvSpPr>
          <p:spPr>
            <a:xfrm>
              <a:off x="2950371" y="4896722"/>
              <a:ext cx="1625449" cy="6291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3030453" y="4921238"/>
              <a:ext cx="152213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algn="ctr">
                <a:defRPr sz="1400" b="1">
                  <a:solidFill>
                    <a:srgbClr val="0096DC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Registrerades rättigheter</a:t>
              </a:r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4702816" y="4996539"/>
              <a:ext cx="3291728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85750" indent="-285750">
                <a:buFontTx/>
                <a:buChar char="-"/>
                <a:defRPr sz="1050">
                  <a:latin typeface="+mj-lt"/>
                </a:defRPr>
              </a:lvl1pPr>
            </a:lstStyle>
            <a:p>
              <a:pPr marL="164307" marR="0" lvl="0" indent="-164307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sv-SE" sz="9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Hur säkerställs individernas rättigheter, såsom rätten att bli bortglömd, rätt till tillgång, osv. </a:t>
              </a:r>
            </a:p>
          </p:txBody>
        </p:sp>
        <p:cxnSp>
          <p:nvCxnSpPr>
            <p:cNvPr id="39" name="Rak 31"/>
            <p:cNvCxnSpPr>
              <a:endCxn id="36" idx="1"/>
            </p:cNvCxnSpPr>
            <p:nvPr/>
          </p:nvCxnSpPr>
          <p:spPr>
            <a:xfrm>
              <a:off x="1309722" y="3005284"/>
              <a:ext cx="1640649" cy="2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68B0C-B4C3-4B82-91AE-0CC6ABA810C1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FE3150-8C24-4C27-920B-605B2918A3B2}"/>
              </a:ext>
            </a:extLst>
          </p:cNvPr>
          <p:cNvGrpSpPr/>
          <p:nvPr/>
        </p:nvGrpSpPr>
        <p:grpSpPr>
          <a:xfrm>
            <a:off x="409762" y="1764114"/>
            <a:ext cx="2354790" cy="1018009"/>
            <a:chOff x="409762" y="1982482"/>
            <a:chExt cx="2354790" cy="1018009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409762" y="1982482"/>
              <a:ext cx="2354790" cy="101800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60" b="1" i="0" u="none" strike="noStrike" kern="1200" cap="none" spc="0" normalizeH="0" baseline="0" noProof="0" dirty="0">
                <a:ln>
                  <a:solidFill>
                    <a:srgbClr val="294D54">
                      <a:lumMod val="40000"/>
                      <a:lumOff val="60000"/>
                    </a:srgbClr>
                  </a:solidFill>
                </a:ln>
                <a:solidFill>
                  <a:srgbClr val="294D5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449981" y="2307122"/>
              <a:ext cx="22844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 - GDPR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2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9AC39-9AA6-4D38-A8F4-76C37194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Forskare och utvecklare: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Kan mer integritetsvänlig teknik användas för att uppnå samma mål?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Omfattas behandlingen av forskningsbestämmelserna i GDPR?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Tjänsteleverantörer: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Vilken är den bäst integritetsanpassade lösningen för den aktuella situationen?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Går det att begränsa mängden personuppgifter som behövs vid träning av tjänsten?</a:t>
            </a:r>
          </a:p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2C96C-02EB-4601-AB4E-95E045DD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431-E4CA-42D4-B57E-238D776CAA1E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B9EBF-C089-454A-8A2A-D1B3EB6D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5641BA-E0C3-4B1F-B5E6-280635FE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frågeställningar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70F8825-9ED7-4B6F-8535-9A39AE9CE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r="19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261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Tjänsteanvändare:</a:t>
            </a:r>
          </a:p>
          <a:p>
            <a:pPr lvl="1"/>
            <a:r>
              <a:rPr lang="sv-SE" dirty="0"/>
              <a:t>Behöver en konsekvensbedömning göras?</a:t>
            </a:r>
          </a:p>
          <a:p>
            <a:pPr lvl="1"/>
            <a:r>
              <a:rPr lang="sv-SE" dirty="0"/>
              <a:t>Uppfyller tjänsten kraven på </a:t>
            </a:r>
            <a:r>
              <a:rPr lang="sv-SE" dirty="0" err="1"/>
              <a:t>privacy</a:t>
            </a:r>
            <a:r>
              <a:rPr lang="sv-SE" dirty="0"/>
              <a:t> by design?</a:t>
            </a:r>
          </a:p>
          <a:p>
            <a:pPr lvl="1"/>
            <a:r>
              <a:rPr lang="sv-SE" dirty="0"/>
              <a:t>Testas systemet regelbundet?</a:t>
            </a:r>
          </a:p>
          <a:p>
            <a:pPr lvl="1"/>
            <a:r>
              <a:rPr lang="sv-SE" dirty="0"/>
              <a:t>Finns rutiner för att tillvarata registrerades rättigheter?</a:t>
            </a:r>
          </a:p>
          <a:p>
            <a:r>
              <a:rPr lang="sv-SE" dirty="0"/>
              <a:t>Myndigheter/företag:</a:t>
            </a:r>
          </a:p>
          <a:p>
            <a:pPr lvl="1"/>
            <a:r>
              <a:rPr lang="sv-SE" dirty="0"/>
              <a:t>Finns lagligt stöd?</a:t>
            </a:r>
          </a:p>
          <a:p>
            <a:pPr lvl="1"/>
            <a:r>
              <a:rPr lang="sv-SE" dirty="0"/>
              <a:t>Tillvaratas enskildas rättigheter på rätt sätt?</a:t>
            </a:r>
          </a:p>
          <a:p>
            <a:pPr lvl="1"/>
            <a:r>
              <a:rPr lang="sv-SE" dirty="0"/>
              <a:t>Uppfylls kraven i GDPR - i övrigt, information, dokumentation, etc.?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67BF2-EB56-4DCD-9DBF-C48BF13A48A9}" type="datetime1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2019-02-11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E1B77-77E6-4244-A41A-E86DD58AF56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AA5A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AA5A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frågeställningar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r="16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41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9E8D9-1588-49E7-AB6D-2C5F1DC1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Generellt: </a:t>
            </a:r>
          </a:p>
          <a:p>
            <a:pPr lvl="1"/>
            <a:r>
              <a:rPr lang="sv-SE" dirty="0"/>
              <a:t>Dokumenteras avvägningar och beslut vid användning av AI?</a:t>
            </a:r>
          </a:p>
          <a:p>
            <a:pPr lvl="1"/>
            <a:r>
              <a:rPr lang="sv-SE" dirty="0"/>
              <a:t>Omfattas beslutsfattande av de speciella kraven enligt artikel 22? </a:t>
            </a:r>
            <a:br>
              <a:rPr lang="sv-SE" dirty="0"/>
            </a:br>
            <a:r>
              <a:rPr lang="sv-SE" dirty="0"/>
              <a:t>Är den mänskliga inblandningen tillräcklig?</a:t>
            </a:r>
          </a:p>
          <a:p>
            <a:pPr lvl="1"/>
            <a:r>
              <a:rPr lang="sv-SE" dirty="0"/>
              <a:t>Kan tekniken som används/behandlingen som sker förklaras?</a:t>
            </a:r>
          </a:p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E2418-C799-462D-8472-C1855126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431-E4CA-42D4-B57E-238D776CAA1E}" type="datetime1">
              <a:rPr lang="sv-SE" smtClean="0"/>
              <a:t>2019-02-11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BC0D-4097-4BE9-A547-8ECCB9F4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D8D715-5B58-4477-B26F-545C2410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frågeställningar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1F893E-3AB6-4CE1-9EB1-F2966195B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r="19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31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AI och etik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83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High-Level Expert Group on Artificial Intelligence </a:t>
            </a:r>
            <a:r>
              <a:rPr lang="en-US" dirty="0" err="1"/>
              <a:t>utsedd</a:t>
            </a:r>
            <a:r>
              <a:rPr lang="en-US" dirty="0"/>
              <a:t> av </a:t>
            </a:r>
            <a:r>
              <a:rPr lang="en-US" dirty="0" err="1"/>
              <a:t>Kommissionen</a:t>
            </a:r>
            <a:endParaRPr lang="sv-SE" dirty="0"/>
          </a:p>
          <a:p>
            <a:r>
              <a:rPr lang="sv-SE" dirty="0"/>
              <a:t>Utkast - En slutlig version kommer presenteras för Kommissionen i mars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C39E3C-E864-431F-8CAC-ECF0CEB89353}" type="datetime1">
              <a:rPr lang="sv-SE" smtClean="0">
                <a:solidFill>
                  <a:srgbClr val="AA5A63"/>
                </a:solidFill>
                <a:latin typeface="Arial"/>
              </a:rPr>
              <a:t>2019-02-11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FB68B0C-B4C3-4B82-91AE-0CC6ABA810C1}" type="slidenum">
              <a:rPr lang="sv-SE">
                <a:solidFill>
                  <a:srgbClr val="AA5A63"/>
                </a:solidFill>
                <a:latin typeface="Arial"/>
              </a:rPr>
              <a:pPr defTabSz="685800"/>
              <a:t>9</a:t>
            </a:fld>
            <a:endParaRPr lang="sv-SE">
              <a:solidFill>
                <a:srgbClr val="AA5A63"/>
              </a:solidFill>
              <a:latin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81" y="427434"/>
            <a:ext cx="3311129" cy="43183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vägledningen</a:t>
            </a:r>
          </a:p>
        </p:txBody>
      </p:sp>
    </p:spTree>
    <p:extLst>
      <p:ext uri="{BB962C8B-B14F-4D97-AF65-F5344CB8AC3E}">
        <p14:creationId xmlns:p14="http://schemas.microsoft.com/office/powerpoint/2010/main" val="271592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phi presentation_tom grundmall.potm" id="{FF9B2EE4-9E7F-46F6-855B-F63AE5124079}" vid="{7017FA79-1EDD-43E0-BDAE-003F896727B9}"/>
    </a:ext>
  </a:extLst>
</a:theme>
</file>

<file path=ppt/theme/theme2.xml><?xml version="1.0" encoding="utf-8"?>
<a:theme xmlns:a="http://schemas.openxmlformats.org/drawingml/2006/main" name="OM DELPHI">
  <a:themeElements>
    <a:clrScheme name="Anpassat 1">
      <a:dk1>
        <a:srgbClr val="000000"/>
      </a:dk1>
      <a:lt1>
        <a:srgbClr val="FFFFFF"/>
      </a:lt1>
      <a:dk2>
        <a:srgbClr val="E9E4DB"/>
      </a:dk2>
      <a:lt2>
        <a:srgbClr val="FFFFFF"/>
      </a:lt2>
      <a:accent1>
        <a:srgbClr val="1EBED2"/>
      </a:accent1>
      <a:accent2>
        <a:srgbClr val="DF491E"/>
      </a:accent2>
      <a:accent3>
        <a:srgbClr val="145E63"/>
      </a:accent3>
      <a:accent4>
        <a:srgbClr val="AAD0DC"/>
      </a:accent4>
      <a:accent5>
        <a:srgbClr val="1EBED2"/>
      </a:accent5>
      <a:accent6>
        <a:srgbClr val="145E63"/>
      </a:accent6>
      <a:hlink>
        <a:srgbClr val="145E63"/>
      </a:hlink>
      <a:folHlink>
        <a:srgbClr val="1EBE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M DELPHI">
  <a:themeElements>
    <a:clrScheme name="Anpassat 1">
      <a:dk1>
        <a:srgbClr val="000000"/>
      </a:dk1>
      <a:lt1>
        <a:srgbClr val="FFFFFF"/>
      </a:lt1>
      <a:dk2>
        <a:srgbClr val="E9E4DB"/>
      </a:dk2>
      <a:lt2>
        <a:srgbClr val="FFFFFF"/>
      </a:lt2>
      <a:accent1>
        <a:srgbClr val="1EBED2"/>
      </a:accent1>
      <a:accent2>
        <a:srgbClr val="DF491E"/>
      </a:accent2>
      <a:accent3>
        <a:srgbClr val="145E63"/>
      </a:accent3>
      <a:accent4>
        <a:srgbClr val="AAD0DC"/>
      </a:accent4>
      <a:accent5>
        <a:srgbClr val="1EBED2"/>
      </a:accent5>
      <a:accent6>
        <a:srgbClr val="145E63"/>
      </a:accent6>
      <a:hlink>
        <a:srgbClr val="145E63"/>
      </a:hlink>
      <a:folHlink>
        <a:srgbClr val="1EBE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Delphi">
  <a:themeElements>
    <a:clrScheme name="Delphi">
      <a:dk1>
        <a:sysClr val="windowText" lastClr="000000"/>
      </a:dk1>
      <a:lt1>
        <a:sysClr val="window" lastClr="FFFFFF"/>
      </a:lt1>
      <a:dk2>
        <a:srgbClr val="ECECEC"/>
      </a:dk2>
      <a:lt2>
        <a:srgbClr val="595959"/>
      </a:lt2>
      <a:accent1>
        <a:srgbClr val="294D54"/>
      </a:accent1>
      <a:accent2>
        <a:srgbClr val="651230"/>
      </a:accent2>
      <a:accent3>
        <a:srgbClr val="5A5954"/>
      </a:accent3>
      <a:accent4>
        <a:srgbClr val="8A7366"/>
      </a:accent4>
      <a:accent5>
        <a:srgbClr val="749DA8"/>
      </a:accent5>
      <a:accent6>
        <a:srgbClr val="AA5A63"/>
      </a:accent6>
      <a:hlink>
        <a:srgbClr val="0563C1"/>
      </a:hlink>
      <a:folHlink>
        <a:srgbClr val="954F72"/>
      </a:folHlink>
    </a:clrScheme>
    <a:fontScheme name="Delphi">
      <a:majorFont>
        <a:latin typeface="Noe Display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phi.potx" id="{57495FB1-0B23-4904-BD44-5CD97FDF0B4F}" vid="{64D9BC70-8ADE-4ABF-A506-F52F1D567F5A}"/>
    </a:ext>
  </a:extLst>
</a:theme>
</file>

<file path=ppt/theme/theme5.xml><?xml version="1.0" encoding="utf-8"?>
<a:theme xmlns:a="http://schemas.openxmlformats.org/drawingml/2006/main" name="1_Delphi">
  <a:themeElements>
    <a:clrScheme name="Delphi">
      <a:dk1>
        <a:sysClr val="windowText" lastClr="000000"/>
      </a:dk1>
      <a:lt1>
        <a:sysClr val="window" lastClr="FFFFFF"/>
      </a:lt1>
      <a:dk2>
        <a:srgbClr val="ECECEC"/>
      </a:dk2>
      <a:lt2>
        <a:srgbClr val="595959"/>
      </a:lt2>
      <a:accent1>
        <a:srgbClr val="294D54"/>
      </a:accent1>
      <a:accent2>
        <a:srgbClr val="651230"/>
      </a:accent2>
      <a:accent3>
        <a:srgbClr val="5A5954"/>
      </a:accent3>
      <a:accent4>
        <a:srgbClr val="8A7366"/>
      </a:accent4>
      <a:accent5>
        <a:srgbClr val="749DA8"/>
      </a:accent5>
      <a:accent6>
        <a:srgbClr val="AA5A63"/>
      </a:accent6>
      <a:hlink>
        <a:srgbClr val="0563C1"/>
      </a:hlink>
      <a:folHlink>
        <a:srgbClr val="954F72"/>
      </a:folHlink>
    </a:clrScheme>
    <a:fontScheme name="Delphi">
      <a:majorFont>
        <a:latin typeface="Noe Display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phi Grundmall 181009.pptx" id="{E9380AD8-BC8E-455D-80F1-755F54D9E8D3}" vid="{3AB64206-5640-4911-83C3-805C7D383A8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yFält xmlns="81dc5e88-9250-4bbe-b48f-c1c35387a7f1">Presentationer</VyFäl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S mallar" ma:contentTypeID="0x01010062E90F8330FA204BAE3A0E8CA57A154B00924D545C1B47A04E9345507D62246386" ma:contentTypeVersion="2" ma:contentTypeDescription="" ma:contentTypeScope="" ma:versionID="8a3772782ea5d311e70a5754a2d97fe6">
  <xsd:schema xmlns:xsd="http://www.w3.org/2001/XMLSchema" xmlns:xs="http://www.w3.org/2001/XMLSchema" xmlns:p="http://schemas.microsoft.com/office/2006/metadata/properties" xmlns:ns2="81dc5e88-9250-4bbe-b48f-c1c35387a7f1" targetNamespace="http://schemas.microsoft.com/office/2006/metadata/properties" ma:root="true" ma:fieldsID="804afc722094db451c5cb6807c5b1720" ns2:_="">
    <xsd:import namespace="81dc5e88-9250-4bbe-b48f-c1c35387a7f1"/>
    <xsd:element name="properties">
      <xsd:complexType>
        <xsd:sequence>
          <xsd:element name="documentManagement">
            <xsd:complexType>
              <xsd:all>
                <xsd:element ref="ns2:VyFäl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c5e88-9250-4bbe-b48f-c1c35387a7f1" elementFormDefault="qualified">
    <xsd:import namespace="http://schemas.microsoft.com/office/2006/documentManagement/types"/>
    <xsd:import namespace="http://schemas.microsoft.com/office/infopath/2007/PartnerControls"/>
    <xsd:element name="VyFält" ma:index="8" nillable="true" ma:displayName="VyFält" ma:format="Dropdown" ma:internalName="VyF_x00e4_lt">
      <xsd:simpleType>
        <xsd:union memberTypes="dms:Text">
          <xsd:simpleType>
            <xsd:restriction base="dms:Choice">
              <xsd:enumeration value="Ekonomi"/>
              <xsd:enumeration value="Marknad"/>
              <xsd:enumeration value="Personal"/>
              <xsd:enumeration value="Presentationer"/>
              <xsd:enumeration value="WS Mallar"/>
              <xsd:enumeration value="Övrigt"/>
              <xsd:enumeration value="Syste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A0AB4-B1C1-4F06-90D1-7237E2A489AB}">
  <ds:schemaRefs>
    <ds:schemaRef ds:uri="81dc5e88-9250-4bbe-b48f-c1c35387a7f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395216-203A-49E6-8810-7BDED4467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8F6CE-9356-4797-93B5-2D8C59035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c5e88-9250-4bbe-b48f-c1c35387a7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11194</TotalTime>
  <Words>639</Words>
  <Application>Microsoft Office PowerPoint</Application>
  <PresentationFormat>On-screen Show (16:10)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Noe Display Bold</vt:lpstr>
      <vt:lpstr>ヒラギノ角ゴ Pro W3</vt:lpstr>
      <vt:lpstr>Custom Design</vt:lpstr>
      <vt:lpstr>OM DELPHI</vt:lpstr>
      <vt:lpstr>1_OM DELPHI</vt:lpstr>
      <vt:lpstr>Delphi</vt:lpstr>
      <vt:lpstr>1_Delphi</vt:lpstr>
      <vt:lpstr>AI och GDPR</vt:lpstr>
      <vt:lpstr>AI – Utmaningar från ett GDPR-perspektiv</vt:lpstr>
      <vt:lpstr>PowerPoint Presentation</vt:lpstr>
      <vt:lpstr>PowerPoint Presentation</vt:lpstr>
      <vt:lpstr>Viktiga frågeställningar</vt:lpstr>
      <vt:lpstr>Viktiga frågeställningar</vt:lpstr>
      <vt:lpstr>Viktiga frågeställningar</vt:lpstr>
      <vt:lpstr>AI och etik</vt:lpstr>
      <vt:lpstr>Om vägledningen</vt:lpstr>
      <vt:lpstr>Tillförlitlig AI</vt:lpstr>
      <vt:lpstr>Bedömning av tillförlitlig AI </vt:lpstr>
      <vt:lpstr>Bedömning av tillförlitlig AI, forts.  </vt:lpstr>
      <vt:lpstr>Bedömning av tillförlitlig AI, forts. </vt:lpstr>
      <vt:lpstr>Bedömning av tillförlitlig AI, forts. </vt:lpstr>
      <vt:lpstr>Lästips</vt:lpstr>
      <vt:lpstr>Johan Engdahl</vt:lpstr>
    </vt:vector>
  </TitlesOfParts>
  <Company>Advokatfirman Delphi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Delphi presentation_tom grundmall</dc:title>
  <dc:creator>Lina Cottman</dc:creator>
  <cp:lastModifiedBy>Josefin Seglem</cp:lastModifiedBy>
  <cp:revision>208</cp:revision>
  <dcterms:created xsi:type="dcterms:W3CDTF">2016-11-10T12:41:37Z</dcterms:created>
  <dcterms:modified xsi:type="dcterms:W3CDTF">2019-02-11T14:41:47Z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0x01010062E90F8330FA204BAE3A0E8CA57A154B00924D545C1B47A04E9345507D62246386</vt:lpwstr>
  </property>
  <property fmtid="{D5CDD505-2E9C-101B-9397-08002B2CF9AE}" pid="3" name="EWSID">
    <vt:lpwstr>4683</vt:lpwstr>
  </property>
  <property fmtid="{D5CDD505-2E9C-101B-9397-08002B2CF9AE}" pid="4" name="TextField6">
    <vt:lpwstr>Dokumentmall</vt:lpwstr>
  </property>
  <property fmtid="{D5CDD505-2E9C-101B-9397-08002B2CF9AE}" pid="5" name="SyseroID">
    <vt:lpwstr>4683</vt:lpwstr>
  </property>
  <property fmtid="{D5CDD505-2E9C-101B-9397-08002B2CF9AE}" pid="6" name="AdminCoGUID">
    <vt:lpwstr>5BBC964C-0F0C-46E9-BF82-B8437BB18E92</vt:lpwstr>
  </property>
  <property fmtid="{D5CDD505-2E9C-101B-9397-08002B2CF9AE}" pid="7" name="CompanyID">
    <vt:lpwstr>1</vt:lpwstr>
  </property>
</Properties>
</file>